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8" r:id="rId4"/>
    <p:sldId id="260" r:id="rId5"/>
    <p:sldId id="268" r:id="rId6"/>
    <p:sldId id="273" r:id="rId7"/>
    <p:sldId id="274" r:id="rId8"/>
    <p:sldId id="275" r:id="rId9"/>
    <p:sldId id="276" r:id="rId10"/>
    <p:sldId id="277" r:id="rId11"/>
    <p:sldId id="278" r:id="rId12"/>
    <p:sldId id="270" r:id="rId13"/>
    <p:sldId id="271" r:id="rId14"/>
    <p:sldId id="281" r:id="rId15"/>
    <p:sldId id="282" r:id="rId16"/>
    <p:sldId id="285" r:id="rId17"/>
    <p:sldId id="284" r:id="rId18"/>
    <p:sldId id="283" r:id="rId19"/>
    <p:sldId id="259" r:id="rId20"/>
    <p:sldId id="263" r:id="rId21"/>
    <p:sldId id="264" r:id="rId22"/>
    <p:sldId id="265" r:id="rId23"/>
    <p:sldId id="272"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9"/>
    <p:restoredTop sz="96327"/>
  </p:normalViewPr>
  <p:slideViewPr>
    <p:cSldViewPr snapToGrid="0" snapToObjects="1">
      <p:cViewPr varScale="1">
        <p:scale>
          <a:sx n="104" d="100"/>
          <a:sy n="104" d="100"/>
        </p:scale>
        <p:origin x="6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9BDA43-EE87-0E46-A8C8-D6AFDEEFFE17}" type="datetimeFigureOut">
              <a:rPr lang="en-US" smtClean="0"/>
              <a:t>08/09/24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5B0C2D-4A55-434B-B010-CE66FF3417AB}" type="slidenum">
              <a:rPr lang="en-US" smtClean="0"/>
              <a:t>‹#›</a:t>
            </a:fld>
            <a:endParaRPr lang="en-US"/>
          </a:p>
        </p:txBody>
      </p:sp>
    </p:spTree>
    <p:extLst>
      <p:ext uri="{BB962C8B-B14F-4D97-AF65-F5344CB8AC3E}">
        <p14:creationId xmlns:p14="http://schemas.microsoft.com/office/powerpoint/2010/main" val="903345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D6F7-41EE-3C47-982C-09C0499391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2EA699-F88D-F046-8B9F-164F812D07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26D003-936D-594B-9353-2837FA46E8BF}"/>
              </a:ext>
            </a:extLst>
          </p:cNvPr>
          <p:cNvSpPr>
            <a:spLocks noGrp="1"/>
          </p:cNvSpPr>
          <p:nvPr>
            <p:ph type="dt" sz="half" idx="10"/>
          </p:nvPr>
        </p:nvSpPr>
        <p:spPr/>
        <p:txBody>
          <a:bodyPr/>
          <a:lstStyle/>
          <a:p>
            <a:fld id="{FACEFE1D-F0D1-A54B-9345-6C2E015C411D}" type="datetimeFigureOut">
              <a:rPr lang="en-US" smtClean="0"/>
              <a:t>08/09/24</a:t>
            </a:fld>
            <a:endParaRPr lang="en-US"/>
          </a:p>
        </p:txBody>
      </p:sp>
      <p:sp>
        <p:nvSpPr>
          <p:cNvPr id="5" name="Footer Placeholder 4">
            <a:extLst>
              <a:ext uri="{FF2B5EF4-FFF2-40B4-BE49-F238E27FC236}">
                <a16:creationId xmlns:a16="http://schemas.microsoft.com/office/drawing/2014/main" id="{8E9AA216-227F-A34D-B92F-C27C9021BE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0A8A3-9CB0-EC40-A014-F22E276D2382}"/>
              </a:ext>
            </a:extLst>
          </p:cNvPr>
          <p:cNvSpPr>
            <a:spLocks noGrp="1"/>
          </p:cNvSpPr>
          <p:nvPr>
            <p:ph type="sldNum" sz="quarter" idx="12"/>
          </p:nvPr>
        </p:nvSpPr>
        <p:spPr/>
        <p:txBody>
          <a:bodyPr/>
          <a:lstStyle/>
          <a:p>
            <a:fld id="{FA84DB32-FD56-694B-A020-AB4106B30EDD}" type="slidenum">
              <a:rPr lang="en-US" smtClean="0"/>
              <a:t>‹#›</a:t>
            </a:fld>
            <a:endParaRPr lang="en-US"/>
          </a:p>
        </p:txBody>
      </p:sp>
    </p:spTree>
    <p:extLst>
      <p:ext uri="{BB962C8B-B14F-4D97-AF65-F5344CB8AC3E}">
        <p14:creationId xmlns:p14="http://schemas.microsoft.com/office/powerpoint/2010/main" val="2601511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EA9A-9D0E-0C4F-8FB5-111E784C2A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D77863-091C-CF4A-903B-16F2834AB7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CC7429-660E-D64A-8215-ADF9006DA8EB}"/>
              </a:ext>
            </a:extLst>
          </p:cNvPr>
          <p:cNvSpPr>
            <a:spLocks noGrp="1"/>
          </p:cNvSpPr>
          <p:nvPr>
            <p:ph type="dt" sz="half" idx="10"/>
          </p:nvPr>
        </p:nvSpPr>
        <p:spPr/>
        <p:txBody>
          <a:bodyPr/>
          <a:lstStyle/>
          <a:p>
            <a:fld id="{FACEFE1D-F0D1-A54B-9345-6C2E015C411D}" type="datetimeFigureOut">
              <a:rPr lang="en-US" smtClean="0"/>
              <a:t>08/09/24</a:t>
            </a:fld>
            <a:endParaRPr lang="en-US"/>
          </a:p>
        </p:txBody>
      </p:sp>
      <p:sp>
        <p:nvSpPr>
          <p:cNvPr id="5" name="Footer Placeholder 4">
            <a:extLst>
              <a:ext uri="{FF2B5EF4-FFF2-40B4-BE49-F238E27FC236}">
                <a16:creationId xmlns:a16="http://schemas.microsoft.com/office/drawing/2014/main" id="{BDC14DD5-4899-2E49-9645-EE20462789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26F583-AFE3-0B4D-84B7-56315DA21991}"/>
              </a:ext>
            </a:extLst>
          </p:cNvPr>
          <p:cNvSpPr>
            <a:spLocks noGrp="1"/>
          </p:cNvSpPr>
          <p:nvPr>
            <p:ph type="sldNum" sz="quarter" idx="12"/>
          </p:nvPr>
        </p:nvSpPr>
        <p:spPr/>
        <p:txBody>
          <a:bodyPr/>
          <a:lstStyle/>
          <a:p>
            <a:fld id="{FA84DB32-FD56-694B-A020-AB4106B30EDD}" type="slidenum">
              <a:rPr lang="en-US" smtClean="0"/>
              <a:t>‹#›</a:t>
            </a:fld>
            <a:endParaRPr lang="en-US"/>
          </a:p>
        </p:txBody>
      </p:sp>
    </p:spTree>
    <p:extLst>
      <p:ext uri="{BB962C8B-B14F-4D97-AF65-F5344CB8AC3E}">
        <p14:creationId xmlns:p14="http://schemas.microsoft.com/office/powerpoint/2010/main" val="1618583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1FF8FE-7178-F047-B52C-1E051E4CB4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D264AC-12DE-994C-93A0-F45E0937B8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6AE2FB-F486-AE40-9D4F-616B9EEC5E23}"/>
              </a:ext>
            </a:extLst>
          </p:cNvPr>
          <p:cNvSpPr>
            <a:spLocks noGrp="1"/>
          </p:cNvSpPr>
          <p:nvPr>
            <p:ph type="dt" sz="half" idx="10"/>
          </p:nvPr>
        </p:nvSpPr>
        <p:spPr/>
        <p:txBody>
          <a:bodyPr/>
          <a:lstStyle/>
          <a:p>
            <a:fld id="{FACEFE1D-F0D1-A54B-9345-6C2E015C411D}" type="datetimeFigureOut">
              <a:rPr lang="en-US" smtClean="0"/>
              <a:t>08/09/24</a:t>
            </a:fld>
            <a:endParaRPr lang="en-US"/>
          </a:p>
        </p:txBody>
      </p:sp>
      <p:sp>
        <p:nvSpPr>
          <p:cNvPr id="5" name="Footer Placeholder 4">
            <a:extLst>
              <a:ext uri="{FF2B5EF4-FFF2-40B4-BE49-F238E27FC236}">
                <a16:creationId xmlns:a16="http://schemas.microsoft.com/office/drawing/2014/main" id="{7E517391-6CB9-5746-BD48-67C3D88E2D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2803F8-5A11-2B4F-BB98-5A3F7A537231}"/>
              </a:ext>
            </a:extLst>
          </p:cNvPr>
          <p:cNvSpPr>
            <a:spLocks noGrp="1"/>
          </p:cNvSpPr>
          <p:nvPr>
            <p:ph type="sldNum" sz="quarter" idx="12"/>
          </p:nvPr>
        </p:nvSpPr>
        <p:spPr/>
        <p:txBody>
          <a:bodyPr/>
          <a:lstStyle/>
          <a:p>
            <a:fld id="{FA84DB32-FD56-694B-A020-AB4106B30EDD}" type="slidenum">
              <a:rPr lang="en-US" smtClean="0"/>
              <a:t>‹#›</a:t>
            </a:fld>
            <a:endParaRPr lang="en-US"/>
          </a:p>
        </p:txBody>
      </p:sp>
    </p:spTree>
    <p:extLst>
      <p:ext uri="{BB962C8B-B14F-4D97-AF65-F5344CB8AC3E}">
        <p14:creationId xmlns:p14="http://schemas.microsoft.com/office/powerpoint/2010/main" val="3592234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3C0E-8CB0-CC46-B523-0FA42F932B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106411-3A83-0C4C-970A-4D18004662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21A804-AE4C-B542-81AF-8F825473168B}"/>
              </a:ext>
            </a:extLst>
          </p:cNvPr>
          <p:cNvSpPr>
            <a:spLocks noGrp="1"/>
          </p:cNvSpPr>
          <p:nvPr>
            <p:ph type="dt" sz="half" idx="10"/>
          </p:nvPr>
        </p:nvSpPr>
        <p:spPr/>
        <p:txBody>
          <a:bodyPr/>
          <a:lstStyle/>
          <a:p>
            <a:fld id="{FACEFE1D-F0D1-A54B-9345-6C2E015C411D}" type="datetimeFigureOut">
              <a:rPr lang="en-US" smtClean="0"/>
              <a:t>08/09/24</a:t>
            </a:fld>
            <a:endParaRPr lang="en-US"/>
          </a:p>
        </p:txBody>
      </p:sp>
      <p:sp>
        <p:nvSpPr>
          <p:cNvPr id="5" name="Footer Placeholder 4">
            <a:extLst>
              <a:ext uri="{FF2B5EF4-FFF2-40B4-BE49-F238E27FC236}">
                <a16:creationId xmlns:a16="http://schemas.microsoft.com/office/drawing/2014/main" id="{F28949FA-B4AB-B84D-857C-67E5EF664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FA0BB7-27A5-D245-A2BC-0D49F0AB802F}"/>
              </a:ext>
            </a:extLst>
          </p:cNvPr>
          <p:cNvSpPr>
            <a:spLocks noGrp="1"/>
          </p:cNvSpPr>
          <p:nvPr>
            <p:ph type="sldNum" sz="quarter" idx="12"/>
          </p:nvPr>
        </p:nvSpPr>
        <p:spPr/>
        <p:txBody>
          <a:bodyPr/>
          <a:lstStyle/>
          <a:p>
            <a:fld id="{FA84DB32-FD56-694B-A020-AB4106B30EDD}" type="slidenum">
              <a:rPr lang="en-US" smtClean="0"/>
              <a:t>‹#›</a:t>
            </a:fld>
            <a:endParaRPr lang="en-US"/>
          </a:p>
        </p:txBody>
      </p:sp>
    </p:spTree>
    <p:extLst>
      <p:ext uri="{BB962C8B-B14F-4D97-AF65-F5344CB8AC3E}">
        <p14:creationId xmlns:p14="http://schemas.microsoft.com/office/powerpoint/2010/main" val="1609180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E056-8C85-5245-9A7A-F39105F3CE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C07871-91E2-DA4C-A4E6-11D7452290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A8DABD-A557-AC43-91D9-81E0AF7F91C7}"/>
              </a:ext>
            </a:extLst>
          </p:cNvPr>
          <p:cNvSpPr>
            <a:spLocks noGrp="1"/>
          </p:cNvSpPr>
          <p:nvPr>
            <p:ph type="dt" sz="half" idx="10"/>
          </p:nvPr>
        </p:nvSpPr>
        <p:spPr/>
        <p:txBody>
          <a:bodyPr/>
          <a:lstStyle/>
          <a:p>
            <a:fld id="{FACEFE1D-F0D1-A54B-9345-6C2E015C411D}" type="datetimeFigureOut">
              <a:rPr lang="en-US" smtClean="0"/>
              <a:t>08/09/24</a:t>
            </a:fld>
            <a:endParaRPr lang="en-US"/>
          </a:p>
        </p:txBody>
      </p:sp>
      <p:sp>
        <p:nvSpPr>
          <p:cNvPr id="5" name="Footer Placeholder 4">
            <a:extLst>
              <a:ext uri="{FF2B5EF4-FFF2-40B4-BE49-F238E27FC236}">
                <a16:creationId xmlns:a16="http://schemas.microsoft.com/office/drawing/2014/main" id="{FAF5C160-CEB6-1C41-A788-6B52741123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01B16-8CFA-5C4C-BD0C-403019316F7C}"/>
              </a:ext>
            </a:extLst>
          </p:cNvPr>
          <p:cNvSpPr>
            <a:spLocks noGrp="1"/>
          </p:cNvSpPr>
          <p:nvPr>
            <p:ph type="sldNum" sz="quarter" idx="12"/>
          </p:nvPr>
        </p:nvSpPr>
        <p:spPr/>
        <p:txBody>
          <a:bodyPr/>
          <a:lstStyle/>
          <a:p>
            <a:fld id="{FA84DB32-FD56-694B-A020-AB4106B30EDD}" type="slidenum">
              <a:rPr lang="en-US" smtClean="0"/>
              <a:t>‹#›</a:t>
            </a:fld>
            <a:endParaRPr lang="en-US"/>
          </a:p>
        </p:txBody>
      </p:sp>
    </p:spTree>
    <p:extLst>
      <p:ext uri="{BB962C8B-B14F-4D97-AF65-F5344CB8AC3E}">
        <p14:creationId xmlns:p14="http://schemas.microsoft.com/office/powerpoint/2010/main" val="853587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72EF6-EC7E-E14D-8B23-BF2F64BC1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87F811-3040-8A45-B6DD-69AAC53108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A8821C-6BA3-FD46-AC23-8392C1EB39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72A8FA-C94E-E348-9945-20FC2FA8C8A8}"/>
              </a:ext>
            </a:extLst>
          </p:cNvPr>
          <p:cNvSpPr>
            <a:spLocks noGrp="1"/>
          </p:cNvSpPr>
          <p:nvPr>
            <p:ph type="dt" sz="half" idx="10"/>
          </p:nvPr>
        </p:nvSpPr>
        <p:spPr/>
        <p:txBody>
          <a:bodyPr/>
          <a:lstStyle/>
          <a:p>
            <a:fld id="{FACEFE1D-F0D1-A54B-9345-6C2E015C411D}" type="datetimeFigureOut">
              <a:rPr lang="en-US" smtClean="0"/>
              <a:t>08/09/24</a:t>
            </a:fld>
            <a:endParaRPr lang="en-US"/>
          </a:p>
        </p:txBody>
      </p:sp>
      <p:sp>
        <p:nvSpPr>
          <p:cNvPr id="6" name="Footer Placeholder 5">
            <a:extLst>
              <a:ext uri="{FF2B5EF4-FFF2-40B4-BE49-F238E27FC236}">
                <a16:creationId xmlns:a16="http://schemas.microsoft.com/office/drawing/2014/main" id="{5D4AA6EE-CA69-F644-8D27-3C8394BFFA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00339B-56AF-534B-8429-E5F587CB2FD3}"/>
              </a:ext>
            </a:extLst>
          </p:cNvPr>
          <p:cNvSpPr>
            <a:spLocks noGrp="1"/>
          </p:cNvSpPr>
          <p:nvPr>
            <p:ph type="sldNum" sz="quarter" idx="12"/>
          </p:nvPr>
        </p:nvSpPr>
        <p:spPr/>
        <p:txBody>
          <a:bodyPr/>
          <a:lstStyle/>
          <a:p>
            <a:fld id="{FA84DB32-FD56-694B-A020-AB4106B30EDD}" type="slidenum">
              <a:rPr lang="en-US" smtClean="0"/>
              <a:t>‹#›</a:t>
            </a:fld>
            <a:endParaRPr lang="en-US"/>
          </a:p>
        </p:txBody>
      </p:sp>
    </p:spTree>
    <p:extLst>
      <p:ext uri="{BB962C8B-B14F-4D97-AF65-F5344CB8AC3E}">
        <p14:creationId xmlns:p14="http://schemas.microsoft.com/office/powerpoint/2010/main" val="4260415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D82F9-2078-C240-9FBA-292D94FEC7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41FF1B-12B9-F64B-83C4-93874C754B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28E103-3E1A-0F42-8583-9870869D97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7632F8-0231-524B-B10D-AE93396695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4125E-E154-5E42-B7D1-469FF8C181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5836E-8432-D140-821A-A42EEDD8364B}"/>
              </a:ext>
            </a:extLst>
          </p:cNvPr>
          <p:cNvSpPr>
            <a:spLocks noGrp="1"/>
          </p:cNvSpPr>
          <p:nvPr>
            <p:ph type="dt" sz="half" idx="10"/>
          </p:nvPr>
        </p:nvSpPr>
        <p:spPr/>
        <p:txBody>
          <a:bodyPr/>
          <a:lstStyle/>
          <a:p>
            <a:fld id="{FACEFE1D-F0D1-A54B-9345-6C2E015C411D}" type="datetimeFigureOut">
              <a:rPr lang="en-US" smtClean="0"/>
              <a:t>08/09/24</a:t>
            </a:fld>
            <a:endParaRPr lang="en-US"/>
          </a:p>
        </p:txBody>
      </p:sp>
      <p:sp>
        <p:nvSpPr>
          <p:cNvPr id="8" name="Footer Placeholder 7">
            <a:extLst>
              <a:ext uri="{FF2B5EF4-FFF2-40B4-BE49-F238E27FC236}">
                <a16:creationId xmlns:a16="http://schemas.microsoft.com/office/drawing/2014/main" id="{B2C3B07B-C017-0749-8356-5200061B80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9E5FE6-FE04-504C-8336-63FFB3E4B07E}"/>
              </a:ext>
            </a:extLst>
          </p:cNvPr>
          <p:cNvSpPr>
            <a:spLocks noGrp="1"/>
          </p:cNvSpPr>
          <p:nvPr>
            <p:ph type="sldNum" sz="quarter" idx="12"/>
          </p:nvPr>
        </p:nvSpPr>
        <p:spPr/>
        <p:txBody>
          <a:bodyPr/>
          <a:lstStyle/>
          <a:p>
            <a:fld id="{FA84DB32-FD56-694B-A020-AB4106B30EDD}" type="slidenum">
              <a:rPr lang="en-US" smtClean="0"/>
              <a:t>‹#›</a:t>
            </a:fld>
            <a:endParaRPr lang="en-US"/>
          </a:p>
        </p:txBody>
      </p:sp>
    </p:spTree>
    <p:extLst>
      <p:ext uri="{BB962C8B-B14F-4D97-AF65-F5344CB8AC3E}">
        <p14:creationId xmlns:p14="http://schemas.microsoft.com/office/powerpoint/2010/main" val="3637032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94E16-1074-C34C-B8A2-935D7F77D3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617446-DC6C-AD4F-A086-9F12D922315C}"/>
              </a:ext>
            </a:extLst>
          </p:cNvPr>
          <p:cNvSpPr>
            <a:spLocks noGrp="1"/>
          </p:cNvSpPr>
          <p:nvPr>
            <p:ph type="dt" sz="half" idx="10"/>
          </p:nvPr>
        </p:nvSpPr>
        <p:spPr/>
        <p:txBody>
          <a:bodyPr/>
          <a:lstStyle/>
          <a:p>
            <a:fld id="{FACEFE1D-F0D1-A54B-9345-6C2E015C411D}" type="datetimeFigureOut">
              <a:rPr lang="en-US" smtClean="0"/>
              <a:t>08/09/24</a:t>
            </a:fld>
            <a:endParaRPr lang="en-US"/>
          </a:p>
        </p:txBody>
      </p:sp>
      <p:sp>
        <p:nvSpPr>
          <p:cNvPr id="4" name="Footer Placeholder 3">
            <a:extLst>
              <a:ext uri="{FF2B5EF4-FFF2-40B4-BE49-F238E27FC236}">
                <a16:creationId xmlns:a16="http://schemas.microsoft.com/office/drawing/2014/main" id="{84C43C01-A85D-C94F-8CCE-3098C3BC59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C2A93E-21A6-9546-8ED1-AF755B073745}"/>
              </a:ext>
            </a:extLst>
          </p:cNvPr>
          <p:cNvSpPr>
            <a:spLocks noGrp="1"/>
          </p:cNvSpPr>
          <p:nvPr>
            <p:ph type="sldNum" sz="quarter" idx="12"/>
          </p:nvPr>
        </p:nvSpPr>
        <p:spPr/>
        <p:txBody>
          <a:bodyPr/>
          <a:lstStyle/>
          <a:p>
            <a:fld id="{FA84DB32-FD56-694B-A020-AB4106B30EDD}" type="slidenum">
              <a:rPr lang="en-US" smtClean="0"/>
              <a:t>‹#›</a:t>
            </a:fld>
            <a:endParaRPr lang="en-US"/>
          </a:p>
        </p:txBody>
      </p:sp>
    </p:spTree>
    <p:extLst>
      <p:ext uri="{BB962C8B-B14F-4D97-AF65-F5344CB8AC3E}">
        <p14:creationId xmlns:p14="http://schemas.microsoft.com/office/powerpoint/2010/main" val="1697217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36BD5D-AAF0-6044-9441-96914FAA50ED}"/>
              </a:ext>
            </a:extLst>
          </p:cNvPr>
          <p:cNvSpPr>
            <a:spLocks noGrp="1"/>
          </p:cNvSpPr>
          <p:nvPr>
            <p:ph type="dt" sz="half" idx="10"/>
          </p:nvPr>
        </p:nvSpPr>
        <p:spPr/>
        <p:txBody>
          <a:bodyPr/>
          <a:lstStyle/>
          <a:p>
            <a:fld id="{FACEFE1D-F0D1-A54B-9345-6C2E015C411D}" type="datetimeFigureOut">
              <a:rPr lang="en-US" smtClean="0"/>
              <a:t>08/09/24</a:t>
            </a:fld>
            <a:endParaRPr lang="en-US"/>
          </a:p>
        </p:txBody>
      </p:sp>
      <p:sp>
        <p:nvSpPr>
          <p:cNvPr id="3" name="Footer Placeholder 2">
            <a:extLst>
              <a:ext uri="{FF2B5EF4-FFF2-40B4-BE49-F238E27FC236}">
                <a16:creationId xmlns:a16="http://schemas.microsoft.com/office/drawing/2014/main" id="{48733F25-A498-0D4E-AE4E-63E87A6B50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C55BD2-6A3C-0D4A-960B-8C6314A352E0}"/>
              </a:ext>
            </a:extLst>
          </p:cNvPr>
          <p:cNvSpPr>
            <a:spLocks noGrp="1"/>
          </p:cNvSpPr>
          <p:nvPr>
            <p:ph type="sldNum" sz="quarter" idx="12"/>
          </p:nvPr>
        </p:nvSpPr>
        <p:spPr/>
        <p:txBody>
          <a:bodyPr/>
          <a:lstStyle/>
          <a:p>
            <a:fld id="{FA84DB32-FD56-694B-A020-AB4106B30EDD}" type="slidenum">
              <a:rPr lang="en-US" smtClean="0"/>
              <a:t>‹#›</a:t>
            </a:fld>
            <a:endParaRPr lang="en-US"/>
          </a:p>
        </p:txBody>
      </p:sp>
    </p:spTree>
    <p:extLst>
      <p:ext uri="{BB962C8B-B14F-4D97-AF65-F5344CB8AC3E}">
        <p14:creationId xmlns:p14="http://schemas.microsoft.com/office/powerpoint/2010/main" val="3106632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9EAB1-1191-8A4D-8AC6-BE1B3623EB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691D6F-1D66-6744-8889-54E6B40A03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BE3319-FD1C-4F46-9665-2C44DB3C38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724468-1C02-B742-ADEB-52654321AA1E}"/>
              </a:ext>
            </a:extLst>
          </p:cNvPr>
          <p:cNvSpPr>
            <a:spLocks noGrp="1"/>
          </p:cNvSpPr>
          <p:nvPr>
            <p:ph type="dt" sz="half" idx="10"/>
          </p:nvPr>
        </p:nvSpPr>
        <p:spPr/>
        <p:txBody>
          <a:bodyPr/>
          <a:lstStyle/>
          <a:p>
            <a:fld id="{FACEFE1D-F0D1-A54B-9345-6C2E015C411D}" type="datetimeFigureOut">
              <a:rPr lang="en-US" smtClean="0"/>
              <a:t>08/09/24</a:t>
            </a:fld>
            <a:endParaRPr lang="en-US"/>
          </a:p>
        </p:txBody>
      </p:sp>
      <p:sp>
        <p:nvSpPr>
          <p:cNvPr id="6" name="Footer Placeholder 5">
            <a:extLst>
              <a:ext uri="{FF2B5EF4-FFF2-40B4-BE49-F238E27FC236}">
                <a16:creationId xmlns:a16="http://schemas.microsoft.com/office/drawing/2014/main" id="{8EC08F35-C36E-0548-9D7D-70371C4833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1E92F3-DAEB-5244-99EE-7FC61EA812CF}"/>
              </a:ext>
            </a:extLst>
          </p:cNvPr>
          <p:cNvSpPr>
            <a:spLocks noGrp="1"/>
          </p:cNvSpPr>
          <p:nvPr>
            <p:ph type="sldNum" sz="quarter" idx="12"/>
          </p:nvPr>
        </p:nvSpPr>
        <p:spPr/>
        <p:txBody>
          <a:bodyPr/>
          <a:lstStyle/>
          <a:p>
            <a:fld id="{FA84DB32-FD56-694B-A020-AB4106B30EDD}" type="slidenum">
              <a:rPr lang="en-US" smtClean="0"/>
              <a:t>‹#›</a:t>
            </a:fld>
            <a:endParaRPr lang="en-US"/>
          </a:p>
        </p:txBody>
      </p:sp>
    </p:spTree>
    <p:extLst>
      <p:ext uri="{BB962C8B-B14F-4D97-AF65-F5344CB8AC3E}">
        <p14:creationId xmlns:p14="http://schemas.microsoft.com/office/powerpoint/2010/main" val="3681298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0A928-1460-1841-BDC3-034EFA04A0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D2E26D-5DEE-9040-AF3E-64E5E8C78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186443-603A-744C-B407-484AE2C733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FE677D-D6F8-3A49-8793-B06D93905CD4}"/>
              </a:ext>
            </a:extLst>
          </p:cNvPr>
          <p:cNvSpPr>
            <a:spLocks noGrp="1"/>
          </p:cNvSpPr>
          <p:nvPr>
            <p:ph type="dt" sz="half" idx="10"/>
          </p:nvPr>
        </p:nvSpPr>
        <p:spPr/>
        <p:txBody>
          <a:bodyPr/>
          <a:lstStyle/>
          <a:p>
            <a:fld id="{FACEFE1D-F0D1-A54B-9345-6C2E015C411D}" type="datetimeFigureOut">
              <a:rPr lang="en-US" smtClean="0"/>
              <a:t>08/09/24</a:t>
            </a:fld>
            <a:endParaRPr lang="en-US"/>
          </a:p>
        </p:txBody>
      </p:sp>
      <p:sp>
        <p:nvSpPr>
          <p:cNvPr id="6" name="Footer Placeholder 5">
            <a:extLst>
              <a:ext uri="{FF2B5EF4-FFF2-40B4-BE49-F238E27FC236}">
                <a16:creationId xmlns:a16="http://schemas.microsoft.com/office/drawing/2014/main" id="{E06AA774-5827-9842-91D7-CCEEE11EE2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82EA8A-8DEE-C347-8EA7-883202E89A35}"/>
              </a:ext>
            </a:extLst>
          </p:cNvPr>
          <p:cNvSpPr>
            <a:spLocks noGrp="1"/>
          </p:cNvSpPr>
          <p:nvPr>
            <p:ph type="sldNum" sz="quarter" idx="12"/>
          </p:nvPr>
        </p:nvSpPr>
        <p:spPr/>
        <p:txBody>
          <a:bodyPr/>
          <a:lstStyle/>
          <a:p>
            <a:fld id="{FA84DB32-FD56-694B-A020-AB4106B30EDD}" type="slidenum">
              <a:rPr lang="en-US" smtClean="0"/>
              <a:t>‹#›</a:t>
            </a:fld>
            <a:endParaRPr lang="en-US"/>
          </a:p>
        </p:txBody>
      </p:sp>
    </p:spTree>
    <p:extLst>
      <p:ext uri="{BB962C8B-B14F-4D97-AF65-F5344CB8AC3E}">
        <p14:creationId xmlns:p14="http://schemas.microsoft.com/office/powerpoint/2010/main" val="3322072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830076-4F52-4541-BA8A-3B021B673D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1B8883-8463-AA46-8B3A-33F1E265B9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18FE1A-5814-BB45-951D-C44D1E111B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EFE1D-F0D1-A54B-9345-6C2E015C411D}" type="datetimeFigureOut">
              <a:rPr lang="en-US" smtClean="0"/>
              <a:t>08/09/24</a:t>
            </a:fld>
            <a:endParaRPr lang="en-US"/>
          </a:p>
        </p:txBody>
      </p:sp>
      <p:sp>
        <p:nvSpPr>
          <p:cNvPr id="5" name="Footer Placeholder 4">
            <a:extLst>
              <a:ext uri="{FF2B5EF4-FFF2-40B4-BE49-F238E27FC236}">
                <a16:creationId xmlns:a16="http://schemas.microsoft.com/office/drawing/2014/main" id="{D04A0466-125E-EF43-A6E2-04B28CC146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11DC80-1E2D-BE45-A382-01D2BBCA7E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84DB32-FD56-694B-A020-AB4106B30EDD}" type="slidenum">
              <a:rPr lang="en-US" smtClean="0"/>
              <a:t>‹#›</a:t>
            </a:fld>
            <a:endParaRPr lang="en-US"/>
          </a:p>
        </p:txBody>
      </p:sp>
    </p:spTree>
    <p:extLst>
      <p:ext uri="{BB962C8B-B14F-4D97-AF65-F5344CB8AC3E}">
        <p14:creationId xmlns:p14="http://schemas.microsoft.com/office/powerpoint/2010/main" val="3284063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file:////var/folders/n5/l10z0lr57hdfl08j5wcd1gcc0000gn/T/com.microsoft.Word/WebArchiveCopyPasteTempFiles/file_show%3fpath=%252Fcloud%252Fproject%252FNASDQ+Residuals+vs.+Fitted.png"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file:////var/folders/n5/l10z0lr57hdfl08j5wcd1gcc0000gn/T/com.microsoft.Word/WebArchiveCopyPasteTempFiles/file_show%3fpath=%252Fcloud%252Fproject%252FNASDAQ+Normal+Q-Q+Plot.png"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file:////var/folders/n5/l10z0lr57hdfl08j5wcd1gcc0000gn/T/com.microsoft.Word/WebArchiveCopyPasteTempFiles/file_show%3fpath=%252Fcloud%252Fproject%252FNASDAQ+Scale-Location.png"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file:////var/folders/n5/l10z0lr57hdfl08j5wcd1gcc0000gn/T/com.microsoft.Word/WebArchiveCopyPasteTempFiles/file_show%3fpath=%252Fcloud%252Fproject%252FNASDAQ+Residuals+vs.+Leverage.png" TargetMode="Externa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frontiersin.org/articles/10.3389/fpubh.2020.00241/full" TargetMode="External"/><Relationship Id="rId2" Type="http://schemas.openxmlformats.org/officeDocument/2006/relationships/hyperlink" Target="https://www.brookings.edu/research/ten-facts-about-covid-19-and-the-u-s-econom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F39B-CDE9-7C4E-8A30-FC1B7E39648F}"/>
              </a:ext>
            </a:extLst>
          </p:cNvPr>
          <p:cNvSpPr>
            <a:spLocks noGrp="1"/>
          </p:cNvSpPr>
          <p:nvPr>
            <p:ph type="ctrTitle"/>
          </p:nvPr>
        </p:nvSpPr>
        <p:spPr/>
        <p:txBody>
          <a:bodyPr anchor="ctr">
            <a:normAutofit/>
          </a:bodyPr>
          <a:lstStyle/>
          <a:p>
            <a:r>
              <a:rPr lang="en-US" sz="4400" dirty="0">
                <a:latin typeface="Arial" panose="020B0604020202020204" pitchFamily="34" charset="0"/>
                <a:cs typeface="Arial" panose="020B0604020202020204" pitchFamily="34" charset="0"/>
              </a:rPr>
              <a:t>COVID vs NASDAQ COMPOSITE</a:t>
            </a:r>
          </a:p>
        </p:txBody>
      </p:sp>
      <p:sp>
        <p:nvSpPr>
          <p:cNvPr id="3" name="Subtitle 2">
            <a:extLst>
              <a:ext uri="{FF2B5EF4-FFF2-40B4-BE49-F238E27FC236}">
                <a16:creationId xmlns:a16="http://schemas.microsoft.com/office/drawing/2014/main" id="{9051EDBF-0BC1-4E4E-BBAD-9B918D8A903F}"/>
              </a:ext>
            </a:extLst>
          </p:cNvPr>
          <p:cNvSpPr>
            <a:spLocks noGrp="1"/>
          </p:cNvSpPr>
          <p:nvPr>
            <p:ph type="subTitle" idx="1"/>
          </p:nvPr>
        </p:nvSpPr>
        <p:spPr/>
        <p:txBody>
          <a:bodyPr anchor="ctr">
            <a:normAutofit fontScale="92500" lnSpcReduction="20000"/>
          </a:bodyPr>
          <a:lstStyle/>
          <a:p>
            <a:endParaRPr lang="en-US" dirty="0"/>
          </a:p>
          <a:p>
            <a:r>
              <a:rPr lang="en-US" dirty="0"/>
              <a:t>Project Partners: Brett </a:t>
            </a:r>
            <a:r>
              <a:rPr lang="en-US" dirty="0" err="1"/>
              <a:t>Kaliner</a:t>
            </a:r>
            <a:r>
              <a:rPr lang="en-US" dirty="0"/>
              <a:t>, Rishi Gupta, Sarah Wolberg</a:t>
            </a:r>
          </a:p>
          <a:p>
            <a:br>
              <a:rPr lang="en-US" dirty="0"/>
            </a:br>
            <a:br>
              <a:rPr lang="en-US" dirty="0"/>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945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5C95-00CF-5A43-BEC6-265132219CE7}"/>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Model </a:t>
            </a:r>
            <a:r>
              <a:rPr lang="en-US" sz="3600" dirty="0" err="1">
                <a:latin typeface="Arial" panose="020B0604020202020204" pitchFamily="34" charset="0"/>
                <a:cs typeface="Arial" panose="020B0604020202020204" pitchFamily="34" charset="0"/>
              </a:rPr>
              <a:t>Development:Diagnostics</a:t>
            </a:r>
            <a:endParaRPr lang="en-US" sz="36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10EA312-D13C-A443-BCDA-D2CA9BA8866B}"/>
              </a:ext>
            </a:extLst>
          </p:cNvPr>
          <p:cNvSpPr/>
          <p:nvPr/>
        </p:nvSpPr>
        <p:spPr>
          <a:xfrm>
            <a:off x="201168" y="1690688"/>
            <a:ext cx="7059168" cy="1384995"/>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Here in Figure 1: NASDAQ Residuals vs. Fitted Values we see that linearity seems to hold reasonably well, as the red line is close to the dashed line. the fitted vs residuals plot, which allows us to detect several types of violations in the linear regression assumptions. We can also note the heteroskedasticity: as we move to the right on the x-axis, the spread of the residuals seems to be increasing. Finally, points 46, 56, and 57 may be outliers, with large residual values. </a:t>
            </a:r>
          </a:p>
        </p:txBody>
      </p:sp>
      <p:sp>
        <p:nvSpPr>
          <p:cNvPr id="7" name="Rectangle 2">
            <a:extLst>
              <a:ext uri="{FF2B5EF4-FFF2-40B4-BE49-F238E27FC236}">
                <a16:creationId xmlns:a16="http://schemas.microsoft.com/office/drawing/2014/main" id="{D8C4E193-E75A-F34D-99CB-88F0DD22384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 descr="Chart, scatter chart&#10;&#10;Description automatically generated">
            <a:extLst>
              <a:ext uri="{FF2B5EF4-FFF2-40B4-BE49-F238E27FC236}">
                <a16:creationId xmlns:a16="http://schemas.microsoft.com/office/drawing/2014/main" id="{90978BCD-B84E-744F-B0DD-3D1DD073C1A0}"/>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7260336" y="1217858"/>
            <a:ext cx="3913632" cy="323703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C6652EF4-2C5D-C44A-83E9-EE7F01460607}"/>
              </a:ext>
            </a:extLst>
          </p:cNvPr>
          <p:cNvSpPr>
            <a:spLocks noChangeArrowheads="1"/>
          </p:cNvSpPr>
          <p:nvPr/>
        </p:nvSpPr>
        <p:spPr bwMode="auto">
          <a:xfrm flipV="1">
            <a:off x="630489" y="3406774"/>
            <a:ext cx="917187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7" name="Picture 2" descr="Chart, line chart&#10;&#10;Description automatically generated">
            <a:extLst>
              <a:ext uri="{FF2B5EF4-FFF2-40B4-BE49-F238E27FC236}">
                <a16:creationId xmlns:a16="http://schemas.microsoft.com/office/drawing/2014/main" id="{D797A377-C547-5842-8D4B-53F6DB0782C9}"/>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30489" y="4171243"/>
            <a:ext cx="2799334" cy="232163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08E2D68-3A9A-E047-ACAE-03E0BCFC5403}"/>
              </a:ext>
            </a:extLst>
          </p:cNvPr>
          <p:cNvSpPr/>
          <p:nvPr/>
        </p:nvSpPr>
        <p:spPr>
          <a:xfrm>
            <a:off x="3730752" y="4605692"/>
            <a:ext cx="8223504" cy="95410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The Normal Q-Q Plot for Figure 2: NASDAQ Normal Q-Q shows many observations deviating from the dashed line. Additionally, the observations numbered as 46, 56, and 57 look a little off. These observations may be a potential problem. Looking at the QQ Plot and Standardized Residual Plot, we can identify some elements of weakness such as outliers such as 46, 56, and 57.  </a:t>
            </a:r>
          </a:p>
        </p:txBody>
      </p:sp>
    </p:spTree>
    <p:extLst>
      <p:ext uri="{BB962C8B-B14F-4D97-AF65-F5344CB8AC3E}">
        <p14:creationId xmlns:p14="http://schemas.microsoft.com/office/powerpoint/2010/main" val="2551512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hart, scatter chart&#10;&#10;Description automatically generated">
            <a:extLst>
              <a:ext uri="{FF2B5EF4-FFF2-40B4-BE49-F238E27FC236}">
                <a16:creationId xmlns:a16="http://schemas.microsoft.com/office/drawing/2014/main" id="{4C963563-6000-3C45-9F95-B3EBB4CDC55A}"/>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7689657" y="1446662"/>
            <a:ext cx="3797300" cy="26473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485C95-00CF-5A43-BEC6-265132219CE7}"/>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Model Development: Diagnostic Continued</a:t>
            </a:r>
          </a:p>
        </p:txBody>
      </p:sp>
      <p:sp>
        <p:nvSpPr>
          <p:cNvPr id="4" name="Rectangle 3">
            <a:extLst>
              <a:ext uri="{FF2B5EF4-FFF2-40B4-BE49-F238E27FC236}">
                <a16:creationId xmlns:a16="http://schemas.microsoft.com/office/drawing/2014/main" id="{F10EA312-D13C-A443-BCDA-D2CA9BA8866B}"/>
              </a:ext>
            </a:extLst>
          </p:cNvPr>
          <p:cNvSpPr/>
          <p:nvPr/>
        </p:nvSpPr>
        <p:spPr>
          <a:xfrm>
            <a:off x="201168" y="1762800"/>
            <a:ext cx="7355332" cy="1600438"/>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Scale-Location plot for Figure 3: NASDAQ Scale-Location Plot shows whether residuals are spread equally along the ranges of input variables (predictor). The assumption of equal variance (homoscedasticity) could also be checked with this plot. If we see a horizontal line with randomly spread points, it means that the model is good. However, in the Scale-Location Plot for Figure 3: NASDAQ Scale-Location Plot, there seems to be a pattern that is not random. Hence, the variance is not equal. This means that we need to conduct a transformation process to fix the issue with Figure 3: NASDAQ Scale-Location Plot.</a:t>
            </a:r>
          </a:p>
        </p:txBody>
      </p:sp>
      <p:sp>
        <p:nvSpPr>
          <p:cNvPr id="7" name="Rectangle 2">
            <a:extLst>
              <a:ext uri="{FF2B5EF4-FFF2-40B4-BE49-F238E27FC236}">
                <a16:creationId xmlns:a16="http://schemas.microsoft.com/office/drawing/2014/main" id="{D8C4E193-E75A-F34D-99CB-88F0DD22384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4">
            <a:extLst>
              <a:ext uri="{FF2B5EF4-FFF2-40B4-BE49-F238E27FC236}">
                <a16:creationId xmlns:a16="http://schemas.microsoft.com/office/drawing/2014/main" id="{C6652EF4-2C5D-C44A-83E9-EE7F01460607}"/>
              </a:ext>
            </a:extLst>
          </p:cNvPr>
          <p:cNvSpPr>
            <a:spLocks noChangeArrowheads="1"/>
          </p:cNvSpPr>
          <p:nvPr/>
        </p:nvSpPr>
        <p:spPr bwMode="auto">
          <a:xfrm flipV="1">
            <a:off x="630489" y="3406774"/>
            <a:ext cx="917187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10">
            <a:extLst>
              <a:ext uri="{FF2B5EF4-FFF2-40B4-BE49-F238E27FC236}">
                <a16:creationId xmlns:a16="http://schemas.microsoft.com/office/drawing/2014/main" id="{D08E2D68-3A9A-E047-ACAE-03E0BCFC5403}"/>
              </a:ext>
            </a:extLst>
          </p:cNvPr>
          <p:cNvSpPr/>
          <p:nvPr/>
        </p:nvSpPr>
        <p:spPr>
          <a:xfrm>
            <a:off x="3515868" y="4044928"/>
            <a:ext cx="8676132" cy="2246769"/>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In the Figure 4: NASDAQ Residual vs. Leverage Plot for the NASDAQ Model we are looking at how the spread of standardized residuals changes as the leverage, or sensitivity of the fitted y-hat to a change in y, increases. Firstly, this can also be used to detect heteroskedasticity and non-linearity. The spread of standardized residuals shouldn’t change as a function of leverage. Here the spread appears to decrease, indicating heteroskedasticity. Second, points with high leverage may be influential. Deleting them would change the model a lot. For this we can look at Cook’s distance, which measures the effect of deleting a point on the combined parameter vector. Cook’s distance is the dotted red line here, and points outside the dotted line have high influence. In this case there are no points outside the dotted line. Therefore, we do not see any points of high influence.  However, we also see points 51, 55, and 56 that are identified as possible outliers.</a:t>
            </a:r>
          </a:p>
        </p:txBody>
      </p:sp>
      <p:sp>
        <p:nvSpPr>
          <p:cNvPr id="5" name="Rectangle 4">
            <a:extLst>
              <a:ext uri="{FF2B5EF4-FFF2-40B4-BE49-F238E27FC236}">
                <a16:creationId xmlns:a16="http://schemas.microsoft.com/office/drawing/2014/main" id="{8EAAE240-CC92-1448-ABC4-CBA96C572213}"/>
              </a:ext>
            </a:extLst>
          </p:cNvPr>
          <p:cNvSpPr>
            <a:spLocks noChangeArrowheads="1"/>
          </p:cNvSpPr>
          <p:nvPr/>
        </p:nvSpPr>
        <p:spPr bwMode="auto">
          <a:xfrm>
            <a:off x="7689657" y="838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656A0986-78D0-FA44-9820-604367F0954D}"/>
              </a:ext>
            </a:extLst>
          </p:cNvPr>
          <p:cNvSpPr>
            <a:spLocks noChangeArrowheads="1"/>
          </p:cNvSpPr>
          <p:nvPr/>
        </p:nvSpPr>
        <p:spPr bwMode="auto">
          <a:xfrm>
            <a:off x="201168" y="36097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3" name="Picture 4" descr="Chart, scatter chart&#10;&#10;Description automatically generated">
            <a:extLst>
              <a:ext uri="{FF2B5EF4-FFF2-40B4-BE49-F238E27FC236}">
                <a16:creationId xmlns:a16="http://schemas.microsoft.com/office/drawing/2014/main" id="{2FAEF983-F304-0444-9075-A70D77F91778}"/>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01168" y="3609770"/>
            <a:ext cx="3314700"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04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5C95-00CF-5A43-BEC6-265132219CE7}"/>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Model Development: Multicollinearity</a:t>
            </a:r>
          </a:p>
        </p:txBody>
      </p:sp>
      <p:sp>
        <p:nvSpPr>
          <p:cNvPr id="3" name="Content Placeholder 2">
            <a:extLst>
              <a:ext uri="{FF2B5EF4-FFF2-40B4-BE49-F238E27FC236}">
                <a16:creationId xmlns:a16="http://schemas.microsoft.com/office/drawing/2014/main" id="{E11AD47D-9045-A544-9126-8645B808A9DA}"/>
              </a:ext>
            </a:extLst>
          </p:cNvPr>
          <p:cNvSpPr>
            <a:spLocks noGrp="1"/>
          </p:cNvSpPr>
          <p:nvPr>
            <p:ph idx="1"/>
          </p:nvPr>
        </p:nvSpPr>
        <p:spPr/>
        <p:txBody>
          <a:bodyPr>
            <a:normAutofit/>
          </a:bodyPr>
          <a:lstStyle/>
          <a:p>
            <a:pPr marL="0" indent="0">
              <a:buNone/>
            </a:pPr>
            <a:r>
              <a:rPr lang="en-US" sz="1600" dirty="0">
                <a:latin typeface="Arial" panose="020B0604020202020204" pitchFamily="34" charset="0"/>
                <a:cs typeface="Arial" panose="020B0604020202020204" pitchFamily="34" charset="0"/>
              </a:rPr>
              <a:t>To check for multicollinearity we will use vif function. We will get following results</a:t>
            </a:r>
          </a:p>
          <a:p>
            <a:pPr marL="0" indent="0">
              <a:buNone/>
            </a:pPr>
            <a:r>
              <a:rPr lang="en-US" sz="1600" dirty="0">
                <a:latin typeface="Arial" panose="020B0604020202020204" pitchFamily="34" charset="0"/>
                <a:cs typeface="Arial" panose="020B0604020202020204" pitchFamily="34" charset="0"/>
              </a:rPr>
              <a:t>vif(marketLM1)</a:t>
            </a:r>
          </a:p>
          <a:p>
            <a:pPr marL="0" indent="0">
              <a:buNone/>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interestRates$Rate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inflationRate$Rate</a:t>
            </a:r>
            <a:r>
              <a:rPr lang="en-US" sz="1600" dirty="0">
                <a:latin typeface="Arial" panose="020B0604020202020204" pitchFamily="34" charset="0"/>
                <a:cs typeface="Arial" panose="020B0604020202020204" pitchFamily="34" charset="0"/>
              </a:rPr>
              <a:t>        GDP$`GDP Rate` </a:t>
            </a:r>
          </a:p>
          <a:p>
            <a:pPr marL="0" indent="0">
              <a:buNone/>
            </a:pPr>
            <a:r>
              <a:rPr lang="en-US" sz="1600" dirty="0">
                <a:latin typeface="Arial" panose="020B0604020202020204" pitchFamily="34" charset="0"/>
                <a:cs typeface="Arial" panose="020B0604020202020204" pitchFamily="34" charset="0"/>
              </a:rPr>
              <a:t>             3.890649              5.059490              7.554023 </a:t>
            </a:r>
          </a:p>
          <a:p>
            <a:pPr marL="0" indent="0">
              <a:buNone/>
            </a:pPr>
            <a:r>
              <a:rPr lang="en-US" sz="1600" dirty="0" err="1">
                <a:latin typeface="Arial" panose="020B0604020202020204" pitchFamily="34" charset="0"/>
                <a:cs typeface="Arial" panose="020B0604020202020204" pitchFamily="34" charset="0"/>
              </a:rPr>
              <a:t>unemploymentRate$Rate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COVID$new_cases</a:t>
            </a:r>
            <a:r>
              <a:rPr lang="en-US" sz="1600" dirty="0">
                <a:latin typeface="Arial" panose="020B0604020202020204" pitchFamily="34" charset="0"/>
                <a:cs typeface="Arial" panose="020B0604020202020204" pitchFamily="34" charset="0"/>
              </a:rPr>
              <a:t> </a:t>
            </a:r>
          </a:p>
          <a:p>
            <a:pPr marL="0" indent="0">
              <a:buNone/>
            </a:pPr>
            <a:r>
              <a:rPr lang="en-US" sz="1600" dirty="0">
                <a:latin typeface="Arial" panose="020B0604020202020204" pitchFamily="34" charset="0"/>
                <a:cs typeface="Arial" panose="020B0604020202020204" pitchFamily="34" charset="0"/>
              </a:rPr>
              <a:t>             7.543277              1.973101 </a:t>
            </a:r>
          </a:p>
          <a:p>
            <a:pPr marL="0" indent="0">
              <a:buNone/>
            </a:pPr>
            <a:r>
              <a:rPr lang="en-US" sz="1600" dirty="0">
                <a:latin typeface="Arial" panose="020B0604020202020204" pitchFamily="34" charset="0"/>
                <a:cs typeface="Arial" panose="020B0604020202020204" pitchFamily="34" charset="0"/>
              </a:rPr>
              <a:t>As a rule of thump cut-off for removing variable is 5 hence drop GDP Rate.  So we created a second Model (Model 2) and see if taking GDP out of the model makes the model better. </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Model 2: NASDAQ Closing Value= X</a:t>
            </a:r>
            <a:r>
              <a:rPr lang="en-US" sz="1600" baseline="-25000" dirty="0">
                <a:latin typeface="Arial" panose="020B0604020202020204" pitchFamily="34" charset="0"/>
                <a:cs typeface="Arial" panose="020B0604020202020204" pitchFamily="34" charset="0"/>
              </a:rPr>
              <a:t>1</a:t>
            </a:r>
            <a:r>
              <a:rPr lang="en-US" sz="1600" dirty="0">
                <a:latin typeface="Arial" panose="020B0604020202020204" pitchFamily="34" charset="0"/>
                <a:cs typeface="Arial" panose="020B0604020202020204" pitchFamily="34" charset="0"/>
              </a:rPr>
              <a:t> (Interest Rates) + X</a:t>
            </a:r>
            <a:r>
              <a:rPr lang="en-US" sz="1600" baseline="-25000" dirty="0">
                <a:latin typeface="Arial" panose="020B0604020202020204" pitchFamily="34" charset="0"/>
                <a:cs typeface="Arial" panose="020B0604020202020204" pitchFamily="34" charset="0"/>
              </a:rPr>
              <a:t>2</a:t>
            </a:r>
            <a:r>
              <a:rPr lang="en-US" sz="1600" dirty="0">
                <a:latin typeface="Arial" panose="020B0604020202020204" pitchFamily="34" charset="0"/>
                <a:cs typeface="Arial" panose="020B0604020202020204" pitchFamily="34" charset="0"/>
              </a:rPr>
              <a:t> (Inflation Rates) + X</a:t>
            </a:r>
            <a:r>
              <a:rPr lang="en-US" sz="1600" baseline="-25000" dirty="0">
                <a:latin typeface="Arial" panose="020B0604020202020204" pitchFamily="34" charset="0"/>
                <a:cs typeface="Arial" panose="020B0604020202020204" pitchFamily="34" charset="0"/>
              </a:rPr>
              <a:t>4</a:t>
            </a:r>
            <a:r>
              <a:rPr lang="en-US" sz="1600" dirty="0">
                <a:latin typeface="Arial" panose="020B0604020202020204" pitchFamily="34" charset="0"/>
                <a:cs typeface="Arial" panose="020B0604020202020204" pitchFamily="34" charset="0"/>
              </a:rPr>
              <a:t> (Unemployment Rates) + X</a:t>
            </a:r>
            <a:r>
              <a:rPr lang="en-US" sz="1600" baseline="-25000" dirty="0">
                <a:latin typeface="Arial" panose="020B0604020202020204" pitchFamily="34" charset="0"/>
                <a:cs typeface="Arial" panose="020B0604020202020204" pitchFamily="34" charset="0"/>
              </a:rPr>
              <a:t>5</a:t>
            </a:r>
            <a:r>
              <a:rPr lang="en-US" sz="1600" dirty="0">
                <a:latin typeface="Arial" panose="020B0604020202020204" pitchFamily="34" charset="0"/>
                <a:cs typeface="Arial" panose="020B0604020202020204" pitchFamily="34" charset="0"/>
              </a:rPr>
              <a:t> (Number of New COVID Cases)</a:t>
            </a:r>
          </a:p>
          <a:p>
            <a:pPr marL="0" indent="0">
              <a:buNone/>
            </a:pP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5654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5C95-00CF-5A43-BEC6-265132219CE7}"/>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Model Development: Performance Comparison</a:t>
            </a:r>
          </a:p>
        </p:txBody>
      </p:sp>
      <p:sp>
        <p:nvSpPr>
          <p:cNvPr id="3" name="Content Placeholder 2">
            <a:extLst>
              <a:ext uri="{FF2B5EF4-FFF2-40B4-BE49-F238E27FC236}">
                <a16:creationId xmlns:a16="http://schemas.microsoft.com/office/drawing/2014/main" id="{E11AD47D-9045-A544-9126-8645B808A9DA}"/>
              </a:ext>
            </a:extLst>
          </p:cNvPr>
          <p:cNvSpPr>
            <a:spLocks noGrp="1"/>
          </p:cNvSpPr>
          <p:nvPr>
            <p:ph idx="1"/>
          </p:nvPr>
        </p:nvSpPr>
        <p:spPr>
          <a:xfrm>
            <a:off x="188309" y="1643020"/>
            <a:ext cx="4942491" cy="4351338"/>
          </a:xfrm>
        </p:spPr>
        <p:txBody>
          <a:bodyPr>
            <a:normAutofit/>
          </a:bodyPr>
          <a:lstStyle/>
          <a:p>
            <a:pPr marL="0" indent="0">
              <a:buNone/>
            </a:pPr>
            <a:r>
              <a:rPr lang="en-US" sz="1600" dirty="0">
                <a:latin typeface="Arial" panose="020B0604020202020204" pitchFamily="34" charset="0"/>
                <a:cs typeface="Arial" panose="020B0604020202020204" pitchFamily="34" charset="0"/>
              </a:rPr>
              <a:t>To compare two models we are going to use </a:t>
            </a:r>
            <a:r>
              <a:rPr lang="en-US" sz="1600" dirty="0" err="1">
                <a:latin typeface="Arial" panose="020B0604020202020204" pitchFamily="34" charset="0"/>
                <a:cs typeface="Arial" panose="020B0604020202020204" pitchFamily="34" charset="0"/>
              </a:rPr>
              <a:t>anova</a:t>
            </a:r>
            <a:r>
              <a:rPr lang="en-US" sz="1600" dirty="0">
                <a:latin typeface="Arial" panose="020B0604020202020204" pitchFamily="34" charset="0"/>
                <a:cs typeface="Arial" panose="020B0604020202020204" pitchFamily="34" charset="0"/>
              </a:rPr>
              <a:t>. Our Models are the following:</a:t>
            </a:r>
          </a:p>
          <a:p>
            <a:pPr marL="0" indent="0">
              <a:buNone/>
            </a:pPr>
            <a:r>
              <a:rPr lang="en-US" sz="1600" dirty="0">
                <a:latin typeface="Arial" panose="020B0604020202020204" pitchFamily="34" charset="0"/>
                <a:cs typeface="Arial" panose="020B0604020202020204" pitchFamily="34" charset="0"/>
              </a:rPr>
              <a:t>Model 1: NASDAQ Closing Value= X</a:t>
            </a:r>
            <a:r>
              <a:rPr lang="en-US" sz="1600" baseline="-25000" dirty="0">
                <a:latin typeface="Arial" panose="020B0604020202020204" pitchFamily="34" charset="0"/>
                <a:cs typeface="Arial" panose="020B0604020202020204" pitchFamily="34" charset="0"/>
              </a:rPr>
              <a:t>1</a:t>
            </a:r>
            <a:r>
              <a:rPr lang="en-US" sz="1600" dirty="0">
                <a:latin typeface="Arial" panose="020B0604020202020204" pitchFamily="34" charset="0"/>
                <a:cs typeface="Arial" panose="020B0604020202020204" pitchFamily="34" charset="0"/>
              </a:rPr>
              <a:t> (Interest Rates) + X</a:t>
            </a:r>
            <a:r>
              <a:rPr lang="en-US" sz="1600" baseline="-25000" dirty="0">
                <a:latin typeface="Arial" panose="020B0604020202020204" pitchFamily="34" charset="0"/>
                <a:cs typeface="Arial" panose="020B0604020202020204" pitchFamily="34" charset="0"/>
              </a:rPr>
              <a:t>2</a:t>
            </a:r>
            <a:r>
              <a:rPr lang="en-US" sz="1600" dirty="0">
                <a:latin typeface="Arial" panose="020B0604020202020204" pitchFamily="34" charset="0"/>
                <a:cs typeface="Arial" panose="020B0604020202020204" pitchFamily="34" charset="0"/>
              </a:rPr>
              <a:t> (Inflation Rates) + X</a:t>
            </a:r>
            <a:r>
              <a:rPr lang="en-US" sz="1600" baseline="-25000" dirty="0">
                <a:latin typeface="Arial" panose="020B0604020202020204" pitchFamily="34" charset="0"/>
                <a:cs typeface="Arial" panose="020B0604020202020204" pitchFamily="34" charset="0"/>
              </a:rPr>
              <a:t>3</a:t>
            </a:r>
            <a:r>
              <a:rPr lang="en-US" sz="1600" dirty="0">
                <a:latin typeface="Arial" panose="020B0604020202020204" pitchFamily="34" charset="0"/>
                <a:cs typeface="Arial" panose="020B0604020202020204" pitchFamily="34" charset="0"/>
              </a:rPr>
              <a:t> (GDP Rate) + X</a:t>
            </a:r>
            <a:r>
              <a:rPr lang="en-US" sz="1600" baseline="-25000" dirty="0">
                <a:latin typeface="Arial" panose="020B0604020202020204" pitchFamily="34" charset="0"/>
                <a:cs typeface="Arial" panose="020B0604020202020204" pitchFamily="34" charset="0"/>
              </a:rPr>
              <a:t>4</a:t>
            </a:r>
            <a:r>
              <a:rPr lang="en-US" sz="1600" dirty="0">
                <a:latin typeface="Arial" panose="020B0604020202020204" pitchFamily="34" charset="0"/>
                <a:cs typeface="Arial" panose="020B0604020202020204" pitchFamily="34" charset="0"/>
              </a:rPr>
              <a:t> (Unemployment Rates) + X</a:t>
            </a:r>
            <a:r>
              <a:rPr lang="en-US" sz="1600" baseline="-25000" dirty="0">
                <a:latin typeface="Arial" panose="020B0604020202020204" pitchFamily="34" charset="0"/>
                <a:cs typeface="Arial" panose="020B0604020202020204" pitchFamily="34" charset="0"/>
              </a:rPr>
              <a:t>5</a:t>
            </a:r>
            <a:r>
              <a:rPr lang="en-US" sz="1600" dirty="0">
                <a:latin typeface="Arial" panose="020B0604020202020204" pitchFamily="34" charset="0"/>
                <a:cs typeface="Arial" panose="020B0604020202020204" pitchFamily="34" charset="0"/>
              </a:rPr>
              <a:t> (Number of New COVID Cases)</a:t>
            </a:r>
          </a:p>
          <a:p>
            <a:pPr marL="0" indent="0">
              <a:buNone/>
            </a:pPr>
            <a:r>
              <a:rPr lang="en-US" sz="1600" dirty="0">
                <a:latin typeface="Arial" panose="020B0604020202020204" pitchFamily="34" charset="0"/>
                <a:cs typeface="Arial" panose="020B0604020202020204" pitchFamily="34" charset="0"/>
              </a:rPr>
              <a:t>Model 2: NASDAQ Closing Value= X</a:t>
            </a:r>
            <a:r>
              <a:rPr lang="en-US" sz="1600" baseline="-25000" dirty="0">
                <a:latin typeface="Arial" panose="020B0604020202020204" pitchFamily="34" charset="0"/>
                <a:cs typeface="Arial" panose="020B0604020202020204" pitchFamily="34" charset="0"/>
              </a:rPr>
              <a:t>1</a:t>
            </a:r>
            <a:r>
              <a:rPr lang="en-US" sz="1600" dirty="0">
                <a:latin typeface="Arial" panose="020B0604020202020204" pitchFamily="34" charset="0"/>
                <a:cs typeface="Arial" panose="020B0604020202020204" pitchFamily="34" charset="0"/>
              </a:rPr>
              <a:t> (Interest Rates) + X</a:t>
            </a:r>
            <a:r>
              <a:rPr lang="en-US" sz="1600" baseline="-25000" dirty="0">
                <a:latin typeface="Arial" panose="020B0604020202020204" pitchFamily="34" charset="0"/>
                <a:cs typeface="Arial" panose="020B0604020202020204" pitchFamily="34" charset="0"/>
              </a:rPr>
              <a:t>2</a:t>
            </a:r>
            <a:r>
              <a:rPr lang="en-US" sz="1600" dirty="0">
                <a:latin typeface="Arial" panose="020B0604020202020204" pitchFamily="34" charset="0"/>
                <a:cs typeface="Arial" panose="020B0604020202020204" pitchFamily="34" charset="0"/>
              </a:rPr>
              <a:t> (Inflation Rates) + X</a:t>
            </a:r>
            <a:r>
              <a:rPr lang="en-US" sz="1600" baseline="-25000" dirty="0">
                <a:latin typeface="Arial" panose="020B0604020202020204" pitchFamily="34" charset="0"/>
                <a:cs typeface="Arial" panose="020B0604020202020204" pitchFamily="34" charset="0"/>
              </a:rPr>
              <a:t>4</a:t>
            </a:r>
            <a:r>
              <a:rPr lang="en-US" sz="1600" dirty="0">
                <a:latin typeface="Arial" panose="020B0604020202020204" pitchFamily="34" charset="0"/>
                <a:cs typeface="Arial" panose="020B0604020202020204" pitchFamily="34" charset="0"/>
              </a:rPr>
              <a:t> (Unemployment Rates) + X</a:t>
            </a:r>
            <a:r>
              <a:rPr lang="en-US" sz="1600" baseline="-25000" dirty="0">
                <a:latin typeface="Arial" panose="020B0604020202020204" pitchFamily="34" charset="0"/>
                <a:cs typeface="Arial" panose="020B0604020202020204" pitchFamily="34" charset="0"/>
              </a:rPr>
              <a:t>5</a:t>
            </a:r>
            <a:r>
              <a:rPr lang="en-US" sz="1600" dirty="0">
                <a:latin typeface="Arial" panose="020B0604020202020204" pitchFamily="34" charset="0"/>
                <a:cs typeface="Arial" panose="020B0604020202020204" pitchFamily="34" charset="0"/>
              </a:rPr>
              <a:t> (Number of New COVID Cases)</a:t>
            </a:r>
          </a:p>
          <a:p>
            <a:pPr marL="0" indent="0">
              <a:buNone/>
            </a:pPr>
            <a:r>
              <a:rPr lang="en-US" sz="1600" dirty="0">
                <a:latin typeface="Arial" panose="020B0604020202020204" pitchFamily="34" charset="0"/>
                <a:cs typeface="Arial" panose="020B0604020202020204" pitchFamily="34" charset="0"/>
              </a:rPr>
              <a:t>Model 3: NASDAQ Closing Value= X</a:t>
            </a:r>
            <a:r>
              <a:rPr lang="en-US" sz="1600" baseline="-25000" dirty="0">
                <a:latin typeface="Arial" panose="020B0604020202020204" pitchFamily="34" charset="0"/>
                <a:cs typeface="Arial" panose="020B0604020202020204" pitchFamily="34" charset="0"/>
              </a:rPr>
              <a:t>1</a:t>
            </a:r>
            <a:r>
              <a:rPr lang="en-US" sz="1600" dirty="0">
                <a:latin typeface="Arial" panose="020B0604020202020204" pitchFamily="34" charset="0"/>
                <a:cs typeface="Arial" panose="020B0604020202020204" pitchFamily="34" charset="0"/>
              </a:rPr>
              <a:t> (Interest Rates) + X</a:t>
            </a:r>
            <a:r>
              <a:rPr lang="en-US" sz="1600" baseline="-25000" dirty="0">
                <a:latin typeface="Arial" panose="020B0604020202020204" pitchFamily="34" charset="0"/>
                <a:cs typeface="Arial" panose="020B0604020202020204" pitchFamily="34" charset="0"/>
              </a:rPr>
              <a:t>2</a:t>
            </a:r>
            <a:r>
              <a:rPr lang="en-US" sz="1600" dirty="0">
                <a:latin typeface="Arial" panose="020B0604020202020204" pitchFamily="34" charset="0"/>
                <a:cs typeface="Arial" panose="020B0604020202020204" pitchFamily="34" charset="0"/>
              </a:rPr>
              <a:t> (Inflation Rates) + log (X</a:t>
            </a:r>
            <a:r>
              <a:rPr lang="en-US" sz="1600" baseline="-25000" dirty="0">
                <a:latin typeface="Arial" panose="020B0604020202020204" pitchFamily="34" charset="0"/>
                <a:cs typeface="Arial" panose="020B0604020202020204" pitchFamily="34" charset="0"/>
              </a:rPr>
              <a:t>3</a:t>
            </a:r>
            <a:r>
              <a:rPr lang="en-US" sz="1600" dirty="0">
                <a:latin typeface="Arial" panose="020B0604020202020204" pitchFamily="34" charset="0"/>
                <a:cs typeface="Arial" panose="020B0604020202020204" pitchFamily="34" charset="0"/>
              </a:rPr>
              <a:t> (GDP Rate)) + X</a:t>
            </a:r>
            <a:r>
              <a:rPr lang="en-US" sz="1600" baseline="-25000" dirty="0">
                <a:latin typeface="Arial" panose="020B0604020202020204" pitchFamily="34" charset="0"/>
                <a:cs typeface="Arial" panose="020B0604020202020204" pitchFamily="34" charset="0"/>
              </a:rPr>
              <a:t>4</a:t>
            </a:r>
            <a:r>
              <a:rPr lang="en-US" sz="1600" dirty="0">
                <a:latin typeface="Arial" panose="020B0604020202020204" pitchFamily="34" charset="0"/>
                <a:cs typeface="Arial" panose="020B0604020202020204" pitchFamily="34" charset="0"/>
              </a:rPr>
              <a:t> (Unemployment Rates) + X</a:t>
            </a:r>
            <a:r>
              <a:rPr lang="en-US" sz="1600" baseline="-25000" dirty="0">
                <a:latin typeface="Arial" panose="020B0604020202020204" pitchFamily="34" charset="0"/>
                <a:cs typeface="Arial" panose="020B0604020202020204" pitchFamily="34" charset="0"/>
              </a:rPr>
              <a:t>5</a:t>
            </a:r>
            <a:r>
              <a:rPr lang="en-US" sz="1600" dirty="0">
                <a:latin typeface="Arial" panose="020B0604020202020204" pitchFamily="34" charset="0"/>
                <a:cs typeface="Arial" panose="020B0604020202020204" pitchFamily="34" charset="0"/>
              </a:rPr>
              <a:t> (Number of New COVID Cases)</a:t>
            </a:r>
          </a:p>
          <a:p>
            <a:pPr marL="0" indent="0">
              <a:buNone/>
            </a:pPr>
            <a:endParaRPr lang="en-US"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EEC12C5-EFD8-7246-8E0D-9DEC2CBC0E38}"/>
              </a:ext>
            </a:extLst>
          </p:cNvPr>
          <p:cNvSpPr txBox="1"/>
          <p:nvPr/>
        </p:nvSpPr>
        <p:spPr>
          <a:xfrm>
            <a:off x="5130800" y="1690688"/>
            <a:ext cx="6637867" cy="4802187"/>
          </a:xfrm>
          <a:prstGeom prst="rect">
            <a:avLst/>
          </a:prstGeom>
          <a:noFill/>
        </p:spPr>
        <p:txBody>
          <a:bodyPr wrap="square" rtlCol="0">
            <a:spAutoFit/>
          </a:bodyPr>
          <a:lstStyle/>
          <a:p>
            <a:endParaRPr lang="en-US" dirty="0"/>
          </a:p>
        </p:txBody>
      </p:sp>
      <p:sp>
        <p:nvSpPr>
          <p:cNvPr id="8" name="Title 1">
            <a:extLst>
              <a:ext uri="{FF2B5EF4-FFF2-40B4-BE49-F238E27FC236}">
                <a16:creationId xmlns:a16="http://schemas.microsoft.com/office/drawing/2014/main" id="{40D8AED0-1E87-2143-8C1E-77ED962D370E}"/>
              </a:ext>
            </a:extLst>
          </p:cNvPr>
          <p:cNvSpPr txBox="1">
            <a:spLocks/>
          </p:cNvSpPr>
          <p:nvPr/>
        </p:nvSpPr>
        <p:spPr>
          <a:xfrm>
            <a:off x="6699176" y="1339699"/>
            <a:ext cx="3879923" cy="701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err="1">
                <a:latin typeface="Arial" panose="020B0604020202020204" pitchFamily="34" charset="0"/>
                <a:cs typeface="Arial" panose="020B0604020202020204" pitchFamily="34" charset="0"/>
              </a:rPr>
              <a:t>Anova</a:t>
            </a:r>
            <a:r>
              <a:rPr lang="en-US" sz="1600" dirty="0">
                <a:latin typeface="Arial" panose="020B0604020202020204" pitchFamily="34" charset="0"/>
                <a:cs typeface="Arial" panose="020B0604020202020204" pitchFamily="34" charset="0"/>
              </a:rPr>
              <a:t> Output Comparing Model 1 &amp;2</a:t>
            </a:r>
          </a:p>
        </p:txBody>
      </p:sp>
      <p:pic>
        <p:nvPicPr>
          <p:cNvPr id="10" name="Picture 9" descr="A picture containing text, indoor, screenshot&#10;&#10;Description automatically generated">
            <a:extLst>
              <a:ext uri="{FF2B5EF4-FFF2-40B4-BE49-F238E27FC236}">
                <a16:creationId xmlns:a16="http://schemas.microsoft.com/office/drawing/2014/main" id="{17F72190-397D-4E42-B713-3B2BED36C045}"/>
              </a:ext>
            </a:extLst>
          </p:cNvPr>
          <p:cNvPicPr>
            <a:picLocks noChangeAspect="1"/>
          </p:cNvPicPr>
          <p:nvPr/>
        </p:nvPicPr>
        <p:blipFill rotWithShape="1">
          <a:blip r:embed="rId2"/>
          <a:srcRect l="20949" t="76043" r="43055" b="5323"/>
          <a:stretch/>
        </p:blipFill>
        <p:spPr>
          <a:xfrm>
            <a:off x="5206853" y="1839912"/>
            <a:ext cx="6146801" cy="2352675"/>
          </a:xfrm>
          <a:prstGeom prst="rect">
            <a:avLst/>
          </a:prstGeom>
        </p:spPr>
      </p:pic>
    </p:spTree>
    <p:extLst>
      <p:ext uri="{BB962C8B-B14F-4D97-AF65-F5344CB8AC3E}">
        <p14:creationId xmlns:p14="http://schemas.microsoft.com/office/powerpoint/2010/main" val="685656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5C95-00CF-5A43-BEC6-265132219CE7}"/>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Model Development: Performance Comparison</a:t>
            </a:r>
          </a:p>
        </p:txBody>
      </p:sp>
      <p:sp>
        <p:nvSpPr>
          <p:cNvPr id="5" name="TextBox 4">
            <a:extLst>
              <a:ext uri="{FF2B5EF4-FFF2-40B4-BE49-F238E27FC236}">
                <a16:creationId xmlns:a16="http://schemas.microsoft.com/office/drawing/2014/main" id="{FEEC12C5-EFD8-7246-8E0D-9DEC2CBC0E38}"/>
              </a:ext>
            </a:extLst>
          </p:cNvPr>
          <p:cNvSpPr txBox="1"/>
          <p:nvPr/>
        </p:nvSpPr>
        <p:spPr>
          <a:xfrm>
            <a:off x="5130800" y="1690688"/>
            <a:ext cx="6637867" cy="4802187"/>
          </a:xfrm>
          <a:prstGeom prst="rect">
            <a:avLst/>
          </a:prstGeom>
          <a:noFill/>
        </p:spPr>
        <p:txBody>
          <a:bodyPr wrap="square" rtlCol="0">
            <a:spAutoFit/>
          </a:bodyPr>
          <a:lstStyle/>
          <a:p>
            <a:endParaRPr lang="en-US" dirty="0"/>
          </a:p>
        </p:txBody>
      </p:sp>
      <p:pic>
        <p:nvPicPr>
          <p:cNvPr id="7" name="Picture 6" descr="Graphical user interface, text, application&#10;&#10;Description automatically generated">
            <a:extLst>
              <a:ext uri="{FF2B5EF4-FFF2-40B4-BE49-F238E27FC236}">
                <a16:creationId xmlns:a16="http://schemas.microsoft.com/office/drawing/2014/main" id="{CCC2A414-EC9D-A34D-92A6-F1EA8FA36C03}"/>
              </a:ext>
            </a:extLst>
          </p:cNvPr>
          <p:cNvPicPr>
            <a:picLocks noChangeAspect="1"/>
          </p:cNvPicPr>
          <p:nvPr/>
        </p:nvPicPr>
        <p:blipFill rotWithShape="1">
          <a:blip r:embed="rId2"/>
          <a:srcRect l="20785" t="58238" r="48851" b="7739"/>
          <a:stretch/>
        </p:blipFill>
        <p:spPr>
          <a:xfrm>
            <a:off x="6015567" y="1843004"/>
            <a:ext cx="4529374" cy="3171991"/>
          </a:xfrm>
          <a:prstGeom prst="rect">
            <a:avLst/>
          </a:prstGeom>
        </p:spPr>
      </p:pic>
      <p:sp>
        <p:nvSpPr>
          <p:cNvPr id="8" name="Title 1">
            <a:extLst>
              <a:ext uri="{FF2B5EF4-FFF2-40B4-BE49-F238E27FC236}">
                <a16:creationId xmlns:a16="http://schemas.microsoft.com/office/drawing/2014/main" id="{40D8AED0-1E87-2143-8C1E-77ED962D370E}"/>
              </a:ext>
            </a:extLst>
          </p:cNvPr>
          <p:cNvSpPr txBox="1">
            <a:spLocks/>
          </p:cNvSpPr>
          <p:nvPr/>
        </p:nvSpPr>
        <p:spPr>
          <a:xfrm>
            <a:off x="5989466" y="1339697"/>
            <a:ext cx="3162154" cy="701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Arial" panose="020B0604020202020204" pitchFamily="34" charset="0"/>
                <a:cs typeface="Arial" panose="020B0604020202020204" pitchFamily="34" charset="0"/>
              </a:rPr>
              <a:t>Model 2</a:t>
            </a:r>
          </a:p>
        </p:txBody>
      </p:sp>
      <p:sp>
        <p:nvSpPr>
          <p:cNvPr id="9" name="Title 1">
            <a:extLst>
              <a:ext uri="{FF2B5EF4-FFF2-40B4-BE49-F238E27FC236}">
                <a16:creationId xmlns:a16="http://schemas.microsoft.com/office/drawing/2014/main" id="{10DE2015-7E0C-1C44-859B-360D85F3B1F9}"/>
              </a:ext>
            </a:extLst>
          </p:cNvPr>
          <p:cNvSpPr txBox="1">
            <a:spLocks/>
          </p:cNvSpPr>
          <p:nvPr/>
        </p:nvSpPr>
        <p:spPr>
          <a:xfrm>
            <a:off x="838200" y="1460500"/>
            <a:ext cx="1397000" cy="5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Arial" panose="020B0604020202020204" pitchFamily="34" charset="0"/>
                <a:cs typeface="Arial" panose="020B0604020202020204" pitchFamily="34" charset="0"/>
              </a:rPr>
              <a:t>Model 1</a:t>
            </a:r>
          </a:p>
        </p:txBody>
      </p:sp>
      <p:pic>
        <p:nvPicPr>
          <p:cNvPr id="11" name="Picture 10" descr="Graphical user interface, text, application&#10;&#10;Description automatically generated">
            <a:extLst>
              <a:ext uri="{FF2B5EF4-FFF2-40B4-BE49-F238E27FC236}">
                <a16:creationId xmlns:a16="http://schemas.microsoft.com/office/drawing/2014/main" id="{DD6AA3A5-B31C-5F48-969B-3A0B29A5DFFC}"/>
              </a:ext>
            </a:extLst>
          </p:cNvPr>
          <p:cNvPicPr>
            <a:picLocks noChangeAspect="1"/>
          </p:cNvPicPr>
          <p:nvPr/>
        </p:nvPicPr>
        <p:blipFill rotWithShape="1">
          <a:blip r:embed="rId3"/>
          <a:srcRect l="20949" t="57777" r="50000" b="8149"/>
          <a:stretch/>
        </p:blipFill>
        <p:spPr>
          <a:xfrm>
            <a:off x="838200" y="1847848"/>
            <a:ext cx="4528180" cy="3319464"/>
          </a:xfrm>
          <a:prstGeom prst="rect">
            <a:avLst/>
          </a:prstGeom>
        </p:spPr>
      </p:pic>
      <p:sp>
        <p:nvSpPr>
          <p:cNvPr id="12" name="Oval 11">
            <a:extLst>
              <a:ext uri="{FF2B5EF4-FFF2-40B4-BE49-F238E27FC236}">
                <a16:creationId xmlns:a16="http://schemas.microsoft.com/office/drawing/2014/main" id="{0C7F81CA-42D8-B243-A626-6D26AF95FF50}"/>
              </a:ext>
            </a:extLst>
          </p:cNvPr>
          <p:cNvSpPr/>
          <p:nvPr/>
        </p:nvSpPr>
        <p:spPr>
          <a:xfrm>
            <a:off x="2019300" y="4775200"/>
            <a:ext cx="673100" cy="239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5C381F3-D909-424F-B5AC-A18DEBD9AC0E}"/>
              </a:ext>
            </a:extLst>
          </p:cNvPr>
          <p:cNvSpPr/>
          <p:nvPr/>
        </p:nvSpPr>
        <p:spPr>
          <a:xfrm>
            <a:off x="7163357" y="4549544"/>
            <a:ext cx="673100" cy="239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962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Graphical user interface, text, application&#10;&#10;Description automatically generated">
            <a:extLst>
              <a:ext uri="{FF2B5EF4-FFF2-40B4-BE49-F238E27FC236}">
                <a16:creationId xmlns:a16="http://schemas.microsoft.com/office/drawing/2014/main" id="{25B934A8-5105-1E4B-8B83-C7B2C9DACB22}"/>
              </a:ext>
            </a:extLst>
          </p:cNvPr>
          <p:cNvPicPr>
            <a:picLocks noChangeAspect="1"/>
          </p:cNvPicPr>
          <p:nvPr/>
        </p:nvPicPr>
        <p:blipFill rotWithShape="1">
          <a:blip r:embed="rId2"/>
          <a:srcRect l="19560" t="58334" r="48379" b="5324"/>
          <a:stretch/>
        </p:blipFill>
        <p:spPr>
          <a:xfrm>
            <a:off x="838200" y="1870227"/>
            <a:ext cx="5149130" cy="3648075"/>
          </a:xfrm>
          <a:prstGeom prst="rect">
            <a:avLst/>
          </a:prstGeom>
        </p:spPr>
      </p:pic>
      <p:sp>
        <p:nvSpPr>
          <p:cNvPr id="2" name="Title 1">
            <a:extLst>
              <a:ext uri="{FF2B5EF4-FFF2-40B4-BE49-F238E27FC236}">
                <a16:creationId xmlns:a16="http://schemas.microsoft.com/office/drawing/2014/main" id="{A0485C95-00CF-5A43-BEC6-265132219CE7}"/>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Model Development: Performance Comparison</a:t>
            </a:r>
          </a:p>
        </p:txBody>
      </p:sp>
      <p:sp>
        <p:nvSpPr>
          <p:cNvPr id="8" name="Title 1">
            <a:extLst>
              <a:ext uri="{FF2B5EF4-FFF2-40B4-BE49-F238E27FC236}">
                <a16:creationId xmlns:a16="http://schemas.microsoft.com/office/drawing/2014/main" id="{40D8AED0-1E87-2143-8C1E-77ED962D370E}"/>
              </a:ext>
            </a:extLst>
          </p:cNvPr>
          <p:cNvSpPr txBox="1">
            <a:spLocks/>
          </p:cNvSpPr>
          <p:nvPr/>
        </p:nvSpPr>
        <p:spPr>
          <a:xfrm>
            <a:off x="5989466" y="1339697"/>
            <a:ext cx="3162154" cy="701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600" dirty="0">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10DE2015-7E0C-1C44-859B-360D85F3B1F9}"/>
              </a:ext>
            </a:extLst>
          </p:cNvPr>
          <p:cNvSpPr txBox="1">
            <a:spLocks/>
          </p:cNvSpPr>
          <p:nvPr/>
        </p:nvSpPr>
        <p:spPr>
          <a:xfrm>
            <a:off x="838200" y="1339698"/>
            <a:ext cx="3162154" cy="701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Arial" panose="020B0604020202020204" pitchFamily="34" charset="0"/>
                <a:cs typeface="Arial" panose="020B0604020202020204" pitchFamily="34" charset="0"/>
              </a:rPr>
              <a:t>Model 3</a:t>
            </a:r>
          </a:p>
        </p:txBody>
      </p:sp>
      <p:sp>
        <p:nvSpPr>
          <p:cNvPr id="12" name="Oval 11">
            <a:extLst>
              <a:ext uri="{FF2B5EF4-FFF2-40B4-BE49-F238E27FC236}">
                <a16:creationId xmlns:a16="http://schemas.microsoft.com/office/drawing/2014/main" id="{0C7F81CA-42D8-B243-A626-6D26AF95FF50}"/>
              </a:ext>
            </a:extLst>
          </p:cNvPr>
          <p:cNvSpPr/>
          <p:nvPr/>
        </p:nvSpPr>
        <p:spPr>
          <a:xfrm>
            <a:off x="2082727" y="5016500"/>
            <a:ext cx="673100" cy="2462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167F536D-5E71-1D4E-B8AD-26227F350EBA}"/>
              </a:ext>
            </a:extLst>
          </p:cNvPr>
          <p:cNvSpPr>
            <a:spLocks noGrp="1"/>
          </p:cNvSpPr>
          <p:nvPr>
            <p:ph idx="1"/>
          </p:nvPr>
        </p:nvSpPr>
        <p:spPr>
          <a:xfrm>
            <a:off x="5630807" y="1870227"/>
            <a:ext cx="6408793" cy="1806617"/>
          </a:xfrm>
        </p:spPr>
        <p:txBody>
          <a:bodyPr>
            <a:normAutofit/>
          </a:bodyPr>
          <a:lstStyle/>
          <a:p>
            <a:pPr marL="0" indent="0">
              <a:buNone/>
            </a:pPr>
            <a:r>
              <a:rPr lang="en-US" sz="1600" dirty="0">
                <a:latin typeface="Arial" panose="020B0604020202020204" pitchFamily="34" charset="0"/>
                <a:cs typeface="Arial" panose="020B0604020202020204" pitchFamily="34" charset="0"/>
              </a:rPr>
              <a:t>Model 1 has an R-</a:t>
            </a:r>
            <a:r>
              <a:rPr lang="en-US" sz="1600" dirty="0" err="1">
                <a:latin typeface="Arial" panose="020B0604020202020204" pitchFamily="34" charset="0"/>
                <a:cs typeface="Arial" panose="020B0604020202020204" pitchFamily="34" charset="0"/>
              </a:rPr>
              <a:t>Sqared</a:t>
            </a:r>
            <a:r>
              <a:rPr lang="en-US" sz="1600" dirty="0">
                <a:latin typeface="Arial" panose="020B0604020202020204" pitchFamily="34" charset="0"/>
                <a:cs typeface="Arial" panose="020B0604020202020204" pitchFamily="34" charset="0"/>
              </a:rPr>
              <a:t> value of 0.7765 in </a:t>
            </a:r>
            <a:r>
              <a:rPr lang="en-US" sz="1600" dirty="0" err="1">
                <a:latin typeface="Arial" panose="020B0604020202020204" pitchFamily="34" charset="0"/>
                <a:cs typeface="Arial" panose="020B0604020202020204" pitchFamily="34" charset="0"/>
              </a:rPr>
              <a:t>comparision</a:t>
            </a:r>
            <a:r>
              <a:rPr lang="en-US" sz="1600" dirty="0">
                <a:latin typeface="Arial" panose="020B0604020202020204" pitchFamily="34" charset="0"/>
                <a:cs typeface="Arial" panose="020B0604020202020204" pitchFamily="34" charset="0"/>
              </a:rPr>
              <a:t> with Model 2 R-</a:t>
            </a:r>
            <a:r>
              <a:rPr lang="en-US" sz="1600" dirty="0" err="1">
                <a:latin typeface="Arial" panose="020B0604020202020204" pitchFamily="34" charset="0"/>
                <a:cs typeface="Arial" panose="020B0604020202020204" pitchFamily="34" charset="0"/>
              </a:rPr>
              <a:t>Sqared</a:t>
            </a:r>
            <a:r>
              <a:rPr lang="en-US" sz="1600" dirty="0">
                <a:latin typeface="Arial" panose="020B0604020202020204" pitchFamily="34" charset="0"/>
                <a:cs typeface="Arial" panose="020B0604020202020204" pitchFamily="34" charset="0"/>
              </a:rPr>
              <a:t> value of 0.6965.  Taking a variable away in Model 2 shows that taking away variables does not make the model better.  This lead us to then take the LOG of GDP. This was Model 3 which ended up being a very good model with an R-Squared Value of 0.8826.</a:t>
            </a:r>
          </a:p>
          <a:p>
            <a:pPr marL="0" indent="0">
              <a:buNone/>
            </a:pP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6796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E7C9A4F-7447-B241-9784-A5B0A8765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510" y="1481878"/>
            <a:ext cx="5299189" cy="53587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92C1C39C-FDCD-E348-A9A0-BA98746BE178}"/>
              </a:ext>
            </a:extLst>
          </p:cNvPr>
          <p:cNvSpPr>
            <a:spLocks noGrp="1"/>
          </p:cNvSpPr>
          <p:nvPr>
            <p:ph type="title"/>
          </p:nvPr>
        </p:nvSpPr>
        <p:spPr>
          <a:xfrm>
            <a:off x="838200" y="-29993"/>
            <a:ext cx="10515600" cy="1325563"/>
          </a:xfrm>
        </p:spPr>
        <p:txBody>
          <a:bodyPr>
            <a:normAutofit/>
          </a:bodyPr>
          <a:lstStyle/>
          <a:p>
            <a:r>
              <a:rPr lang="en-US" sz="3600" dirty="0">
                <a:latin typeface="Arial" panose="020B0604020202020204" pitchFamily="34" charset="0"/>
                <a:cs typeface="Arial" panose="020B0604020202020204" pitchFamily="34" charset="0"/>
              </a:rPr>
              <a:t>Model Development: Performance Comparison</a:t>
            </a:r>
          </a:p>
        </p:txBody>
      </p:sp>
      <p:sp>
        <p:nvSpPr>
          <p:cNvPr id="8" name="Title 1">
            <a:extLst>
              <a:ext uri="{FF2B5EF4-FFF2-40B4-BE49-F238E27FC236}">
                <a16:creationId xmlns:a16="http://schemas.microsoft.com/office/drawing/2014/main" id="{7E61989A-D992-C04C-BB1B-AFF957D85F68}"/>
              </a:ext>
            </a:extLst>
          </p:cNvPr>
          <p:cNvSpPr txBox="1">
            <a:spLocks/>
          </p:cNvSpPr>
          <p:nvPr/>
        </p:nvSpPr>
        <p:spPr>
          <a:xfrm>
            <a:off x="8940800" y="956870"/>
            <a:ext cx="1316850" cy="5055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Arial" panose="020B0604020202020204" pitchFamily="34" charset="0"/>
                <a:cs typeface="Arial" panose="020B0604020202020204" pitchFamily="34" charset="0"/>
              </a:rPr>
              <a:t>Model 3</a:t>
            </a:r>
          </a:p>
        </p:txBody>
      </p:sp>
      <p:sp>
        <p:nvSpPr>
          <p:cNvPr id="9" name="Title 1">
            <a:extLst>
              <a:ext uri="{FF2B5EF4-FFF2-40B4-BE49-F238E27FC236}">
                <a16:creationId xmlns:a16="http://schemas.microsoft.com/office/drawing/2014/main" id="{6F0CFEF4-96E6-4C42-B99B-DC03ABB68EF1}"/>
              </a:ext>
            </a:extLst>
          </p:cNvPr>
          <p:cNvSpPr txBox="1">
            <a:spLocks/>
          </p:cNvSpPr>
          <p:nvPr/>
        </p:nvSpPr>
        <p:spPr>
          <a:xfrm>
            <a:off x="2413001" y="1042783"/>
            <a:ext cx="1316850" cy="5055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Arial" panose="020B0604020202020204" pitchFamily="34" charset="0"/>
                <a:cs typeface="Arial" panose="020B0604020202020204" pitchFamily="34" charset="0"/>
              </a:rPr>
              <a:t>Model 1</a:t>
            </a:r>
          </a:p>
        </p:txBody>
      </p:sp>
      <p:pic>
        <p:nvPicPr>
          <p:cNvPr id="3076" name="Picture 4">
            <a:extLst>
              <a:ext uri="{FF2B5EF4-FFF2-40B4-BE49-F238E27FC236}">
                <a16:creationId xmlns:a16="http://schemas.microsoft.com/office/drawing/2014/main" id="{F00D82A2-A91E-FE4F-8ECB-96F0D80E3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981" y="1548357"/>
            <a:ext cx="5299189" cy="535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842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E7C9A4F-7447-B241-9784-A5B0A8765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4038" y="1565749"/>
            <a:ext cx="5233449" cy="529225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92C1C39C-FDCD-E348-A9A0-BA98746BE178}"/>
              </a:ext>
            </a:extLst>
          </p:cNvPr>
          <p:cNvSpPr>
            <a:spLocks noGrp="1"/>
          </p:cNvSpPr>
          <p:nvPr>
            <p:ph type="title"/>
          </p:nvPr>
        </p:nvSpPr>
        <p:spPr>
          <a:xfrm>
            <a:off x="838200" y="-29993"/>
            <a:ext cx="10515600" cy="1325563"/>
          </a:xfrm>
        </p:spPr>
        <p:txBody>
          <a:bodyPr>
            <a:normAutofit/>
          </a:bodyPr>
          <a:lstStyle/>
          <a:p>
            <a:r>
              <a:rPr lang="en-US" sz="3600" dirty="0">
                <a:latin typeface="Arial" panose="020B0604020202020204" pitchFamily="34" charset="0"/>
                <a:cs typeface="Arial" panose="020B0604020202020204" pitchFamily="34" charset="0"/>
              </a:rPr>
              <a:t>Model Development: Performance Comparison</a:t>
            </a:r>
          </a:p>
        </p:txBody>
      </p:sp>
      <p:sp>
        <p:nvSpPr>
          <p:cNvPr id="7" name="Title 1">
            <a:extLst>
              <a:ext uri="{FF2B5EF4-FFF2-40B4-BE49-F238E27FC236}">
                <a16:creationId xmlns:a16="http://schemas.microsoft.com/office/drawing/2014/main" id="{84210D99-B68C-1C41-BA93-17C8AAA966DF}"/>
              </a:ext>
            </a:extLst>
          </p:cNvPr>
          <p:cNvSpPr txBox="1">
            <a:spLocks/>
          </p:cNvSpPr>
          <p:nvPr/>
        </p:nvSpPr>
        <p:spPr>
          <a:xfrm>
            <a:off x="2019300" y="1042783"/>
            <a:ext cx="1316850" cy="5055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Arial" panose="020B0604020202020204" pitchFamily="34" charset="0"/>
                <a:cs typeface="Arial" panose="020B0604020202020204" pitchFamily="34" charset="0"/>
              </a:rPr>
              <a:t>Model 2</a:t>
            </a:r>
          </a:p>
        </p:txBody>
      </p:sp>
      <p:sp>
        <p:nvSpPr>
          <p:cNvPr id="8" name="Title 1">
            <a:extLst>
              <a:ext uri="{FF2B5EF4-FFF2-40B4-BE49-F238E27FC236}">
                <a16:creationId xmlns:a16="http://schemas.microsoft.com/office/drawing/2014/main" id="{7E61989A-D992-C04C-BB1B-AFF957D85F68}"/>
              </a:ext>
            </a:extLst>
          </p:cNvPr>
          <p:cNvSpPr txBox="1">
            <a:spLocks/>
          </p:cNvSpPr>
          <p:nvPr/>
        </p:nvSpPr>
        <p:spPr>
          <a:xfrm>
            <a:off x="8589152" y="1042783"/>
            <a:ext cx="1316850" cy="5055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Arial" panose="020B0604020202020204" pitchFamily="34" charset="0"/>
                <a:cs typeface="Arial" panose="020B0604020202020204" pitchFamily="34" charset="0"/>
              </a:rPr>
              <a:t>Model 3</a:t>
            </a:r>
          </a:p>
        </p:txBody>
      </p:sp>
      <p:pic>
        <p:nvPicPr>
          <p:cNvPr id="2054" name="Picture 6">
            <a:extLst>
              <a:ext uri="{FF2B5EF4-FFF2-40B4-BE49-F238E27FC236}">
                <a16:creationId xmlns:a16="http://schemas.microsoft.com/office/drawing/2014/main" id="{268A7066-6796-C943-915E-749FFACE8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001" y="1548358"/>
            <a:ext cx="5233449" cy="5292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91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841472D-1D05-2D4C-A154-E9B52CE0D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3900" y="3007474"/>
            <a:ext cx="3606799" cy="36473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D323B75F-4962-BC4A-B9DC-DA71F7276FD6}"/>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Model Validity Comparison</a:t>
            </a:r>
          </a:p>
        </p:txBody>
      </p:sp>
      <p:pic>
        <p:nvPicPr>
          <p:cNvPr id="1028" name="Picture 4">
            <a:extLst>
              <a:ext uri="{FF2B5EF4-FFF2-40B4-BE49-F238E27FC236}">
                <a16:creationId xmlns:a16="http://schemas.microsoft.com/office/drawing/2014/main" id="{BAC05872-5CED-9D4F-BD1D-2A38CC309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601" y="3007475"/>
            <a:ext cx="3742549" cy="37846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5441226D-BA1B-7644-BE25-AEC64F5A935B}"/>
              </a:ext>
            </a:extLst>
          </p:cNvPr>
          <p:cNvSpPr txBox="1">
            <a:spLocks/>
          </p:cNvSpPr>
          <p:nvPr/>
        </p:nvSpPr>
        <p:spPr>
          <a:xfrm>
            <a:off x="4470400" y="2597150"/>
            <a:ext cx="1316850" cy="4166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Arial" panose="020B0604020202020204" pitchFamily="34" charset="0"/>
                <a:cs typeface="Arial" panose="020B0604020202020204" pitchFamily="34" charset="0"/>
              </a:rPr>
              <a:t>Model 2</a:t>
            </a:r>
          </a:p>
        </p:txBody>
      </p:sp>
      <p:sp>
        <p:nvSpPr>
          <p:cNvPr id="8" name="Title 1">
            <a:extLst>
              <a:ext uri="{FF2B5EF4-FFF2-40B4-BE49-F238E27FC236}">
                <a16:creationId xmlns:a16="http://schemas.microsoft.com/office/drawing/2014/main" id="{36461904-A131-D744-B3C2-FDDE23B66284}"/>
              </a:ext>
            </a:extLst>
          </p:cNvPr>
          <p:cNvSpPr txBox="1">
            <a:spLocks/>
          </p:cNvSpPr>
          <p:nvPr/>
        </p:nvSpPr>
        <p:spPr>
          <a:xfrm>
            <a:off x="8462574" y="2552700"/>
            <a:ext cx="1316850" cy="5055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Arial" panose="020B0604020202020204" pitchFamily="34" charset="0"/>
                <a:cs typeface="Arial" panose="020B0604020202020204" pitchFamily="34" charset="0"/>
              </a:rPr>
              <a:t>Model 3</a:t>
            </a:r>
          </a:p>
        </p:txBody>
      </p:sp>
      <p:pic>
        <p:nvPicPr>
          <p:cNvPr id="1030" name="Picture 6">
            <a:extLst>
              <a:ext uri="{FF2B5EF4-FFF2-40B4-BE49-F238E27FC236}">
                <a16:creationId xmlns:a16="http://schemas.microsoft.com/office/drawing/2014/main" id="{EDABEC1F-52DD-E744-9D84-4B69A2DD8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01" y="3007474"/>
            <a:ext cx="3742550" cy="378460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0E4BB8F7-704D-FB4C-8FFE-3D86FB0935ED}"/>
              </a:ext>
            </a:extLst>
          </p:cNvPr>
          <p:cNvSpPr txBox="1">
            <a:spLocks/>
          </p:cNvSpPr>
          <p:nvPr/>
        </p:nvSpPr>
        <p:spPr>
          <a:xfrm>
            <a:off x="241301" y="2552700"/>
            <a:ext cx="1316850" cy="5055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Arial" panose="020B0604020202020204" pitchFamily="34" charset="0"/>
                <a:cs typeface="Arial" panose="020B0604020202020204" pitchFamily="34" charset="0"/>
              </a:rPr>
              <a:t>Model 1</a:t>
            </a:r>
          </a:p>
        </p:txBody>
      </p:sp>
      <p:sp>
        <p:nvSpPr>
          <p:cNvPr id="4" name="Rectangle 3">
            <a:extLst>
              <a:ext uri="{FF2B5EF4-FFF2-40B4-BE49-F238E27FC236}">
                <a16:creationId xmlns:a16="http://schemas.microsoft.com/office/drawing/2014/main" id="{C9C9A3F3-C092-A044-914F-35BAF252D79A}"/>
              </a:ext>
            </a:extLst>
          </p:cNvPr>
          <p:cNvSpPr/>
          <p:nvPr/>
        </p:nvSpPr>
        <p:spPr>
          <a:xfrm>
            <a:off x="228601" y="1601512"/>
            <a:ext cx="11277598"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check for model validity  for each model, we used Marginal Model Plot (</a:t>
            </a:r>
            <a:r>
              <a:rPr lang="en-US" dirty="0" err="1">
                <a:latin typeface="Arial" panose="020B0604020202020204" pitchFamily="34" charset="0"/>
                <a:cs typeface="Arial" panose="020B0604020202020204" pitchFamily="34" charset="0"/>
              </a:rPr>
              <a:t>mmp</a:t>
            </a:r>
            <a:r>
              <a:rPr lang="en-US" dirty="0">
                <a:latin typeface="Arial" panose="020B0604020202020204" pitchFamily="34" charset="0"/>
                <a:cs typeface="Arial" panose="020B0604020202020204" pitchFamily="34" charset="0"/>
              </a:rPr>
              <a:t>). </a:t>
            </a:r>
            <a:r>
              <a:rPr lang="en-US" dirty="0"/>
              <a:t>When assessing each model using </a:t>
            </a:r>
            <a:r>
              <a:rPr lang="en-US" dirty="0" err="1"/>
              <a:t>mmp</a:t>
            </a:r>
            <a:r>
              <a:rPr lang="en-US" dirty="0"/>
              <a:t>, they are all very similar, where all models are approaching the data in the direction of the data which means that the data is a good fit.  However, we can see that Model 3 is a better fit than both Model 1 or Model 2.  </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0745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5C95-00CF-5A43-BEC6-265132219CE7}"/>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Conclusion</a:t>
            </a:r>
          </a:p>
        </p:txBody>
      </p:sp>
      <p:sp>
        <p:nvSpPr>
          <p:cNvPr id="3" name="Content Placeholder 2">
            <a:extLst>
              <a:ext uri="{FF2B5EF4-FFF2-40B4-BE49-F238E27FC236}">
                <a16:creationId xmlns:a16="http://schemas.microsoft.com/office/drawing/2014/main" id="{E11AD47D-9045-A544-9126-8645B808A9DA}"/>
              </a:ext>
            </a:extLst>
          </p:cNvPr>
          <p:cNvSpPr>
            <a:spLocks noGrp="1"/>
          </p:cNvSpPr>
          <p:nvPr>
            <p:ph idx="1"/>
          </p:nvPr>
        </p:nvSpPr>
        <p:spPr/>
        <p:txBody>
          <a:bodyPr>
            <a:normAutofit/>
          </a:bodyPr>
          <a:lstStyle/>
          <a:p>
            <a:pPr marL="342900" indent="-342900">
              <a:buFont typeface="+mj-lt"/>
              <a:buAutoNum type="arabicPeriod"/>
            </a:pPr>
            <a:r>
              <a:rPr lang="en-US" sz="1800" dirty="0">
                <a:latin typeface="Arial" panose="020B0604020202020204" pitchFamily="34" charset="0"/>
                <a:cs typeface="Arial" panose="020B0604020202020204" pitchFamily="34" charset="0"/>
              </a:rPr>
              <a:t>We can conclude that we can reject null hypothesis and say that COVID-19 and other external factor did have an effect on the stock market.</a:t>
            </a:r>
          </a:p>
          <a:p>
            <a:pPr marL="342900" indent="-342900">
              <a:buFont typeface="+mj-lt"/>
              <a:buAutoNum type="arabicPeriod"/>
            </a:pPr>
            <a:r>
              <a:rPr lang="en-US" sz="1800" dirty="0">
                <a:latin typeface="Arial" panose="020B0604020202020204" pitchFamily="34" charset="0"/>
                <a:cs typeface="Arial" panose="020B0604020202020204" pitchFamily="34" charset="0"/>
              </a:rPr>
              <a:t>To check for model validity  for each model, we used Marginal Model Plot (</a:t>
            </a:r>
            <a:r>
              <a:rPr lang="en-US" sz="1800" dirty="0" err="1">
                <a:latin typeface="Arial" panose="020B0604020202020204" pitchFamily="34" charset="0"/>
                <a:cs typeface="Arial" panose="020B0604020202020204" pitchFamily="34" charset="0"/>
              </a:rPr>
              <a:t>mmp</a:t>
            </a:r>
            <a:r>
              <a:rPr lang="en-US" sz="1800" dirty="0">
                <a:latin typeface="Arial" panose="020B0604020202020204" pitchFamily="34" charset="0"/>
                <a:cs typeface="Arial" panose="020B0604020202020204" pitchFamily="34" charset="0"/>
              </a:rPr>
              <a:t>). </a:t>
            </a:r>
            <a:r>
              <a:rPr lang="en-US" sz="1800" dirty="0"/>
              <a:t>When assessing each model using </a:t>
            </a:r>
            <a:r>
              <a:rPr lang="en-US" sz="1800" dirty="0" err="1"/>
              <a:t>mmp</a:t>
            </a:r>
            <a:r>
              <a:rPr lang="en-US" sz="1800" dirty="0"/>
              <a:t>, they are all very similar, where all models are approaching the data in the direction of the data which means that the data is a good fit.  However, we can see that Model 3 is a better fit.  </a:t>
            </a:r>
          </a:p>
          <a:p>
            <a:pPr marL="342900" indent="-342900">
              <a:buFont typeface="+mj-lt"/>
              <a:buAutoNum type="arabicPeriod"/>
            </a:pPr>
            <a:r>
              <a:rPr lang="en-US" sz="1800" dirty="0">
                <a:latin typeface="Arial" panose="020B0604020202020204" pitchFamily="34" charset="0"/>
                <a:cs typeface="Arial" panose="020B0604020202020204" pitchFamily="34" charset="0"/>
              </a:rPr>
              <a:t>Model 3  is the best model  of the three models with an R-Squared Value of 0.8826. Model 1 has an R-Squared value of 0.7765 in comparison with Model 2 R-Squared value of 0.6965.  Taking a variable away in Model 2 shows that taking away variables does not make the model better.  This lead us to then take the LOG of GDP. </a:t>
            </a:r>
          </a:p>
          <a:p>
            <a:pPr marL="342900" indent="-342900">
              <a:buFont typeface="+mj-lt"/>
              <a:buAutoNum type="arabicPeriod"/>
            </a:pPr>
            <a:endParaRPr lang="en-US" sz="1800" dirty="0"/>
          </a:p>
          <a:p>
            <a:pPr marL="342900" indent="-342900">
              <a:buFont typeface="+mj-lt"/>
              <a:buAutoNum type="arabicPeriod"/>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3937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5C95-00CF-5A43-BEC6-265132219CE7}"/>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Background</a:t>
            </a:r>
          </a:p>
        </p:txBody>
      </p:sp>
      <p:sp>
        <p:nvSpPr>
          <p:cNvPr id="3" name="Content Placeholder 2">
            <a:extLst>
              <a:ext uri="{FF2B5EF4-FFF2-40B4-BE49-F238E27FC236}">
                <a16:creationId xmlns:a16="http://schemas.microsoft.com/office/drawing/2014/main" id="{E11AD47D-9045-A544-9126-8645B808A9DA}"/>
              </a:ext>
            </a:extLst>
          </p:cNvPr>
          <p:cNvSpPr>
            <a:spLocks noGrp="1"/>
          </p:cNvSpPr>
          <p:nvPr>
            <p:ph idx="1"/>
          </p:nvPr>
        </p:nvSpPr>
        <p:spPr>
          <a:xfrm>
            <a:off x="838200" y="1825625"/>
            <a:ext cx="10944070" cy="4351338"/>
          </a:xfrm>
        </p:spPr>
        <p:txBody>
          <a:bodyPr>
            <a:normAutofit/>
          </a:bodyPr>
          <a:lstStyle/>
          <a:p>
            <a:pPr marL="0" indent="0">
              <a:buNone/>
            </a:pPr>
            <a:r>
              <a:rPr lang="en-US" sz="2000" dirty="0">
                <a:latin typeface="Arial" panose="020B0604020202020204" pitchFamily="34" charset="0"/>
                <a:cs typeface="Arial" panose="020B0604020202020204" pitchFamily="34" charset="0"/>
              </a:rPr>
              <a:t>Our </a:t>
            </a:r>
            <a:r>
              <a:rPr lang="en-US" sz="1800" dirty="0">
                <a:latin typeface="Arial" panose="020B0604020202020204" pitchFamily="34" charset="0"/>
                <a:cs typeface="Arial" panose="020B0604020202020204" pitchFamily="34" charset="0"/>
              </a:rPr>
              <a:t>research</a:t>
            </a:r>
            <a:r>
              <a:rPr lang="en-US" sz="2000" dirty="0">
                <a:latin typeface="Arial" panose="020B0604020202020204" pitchFamily="34" charset="0"/>
                <a:cs typeface="Arial" panose="020B0604020202020204" pitchFamily="34" charset="0"/>
              </a:rPr>
              <a:t> has very much pointed to the assumption that COVID-19 has had a negative impact on the global economy and financial markets. This is due to significant reductions in income, a rise in unemployment, and disruptions in the transportation, service, and manufacturing industries. </a:t>
            </a:r>
            <a:r>
              <a:rPr lang="en-US" sz="2000" dirty="0">
                <a:solidFill>
                  <a:srgbClr val="00B05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Proactive international actions are required to save lives and protect economic prosperity.</a:t>
            </a:r>
          </a:p>
          <a:p>
            <a:pPr marL="0" indent="0">
              <a:buNone/>
            </a:pPr>
            <a:r>
              <a:rPr lang="en-US" sz="2000" dirty="0">
                <a:latin typeface="Arial" panose="020B0604020202020204" pitchFamily="34" charset="0"/>
                <a:cs typeface="Arial" panose="020B0604020202020204" pitchFamily="34" charset="0"/>
              </a:rPr>
              <a:t>In our analysis, we will take a look at the data of  NASDAQ composite  and try see if COVID-19 and other external factors affected the global economy and financial markets as stated in our research. </a:t>
            </a:r>
          </a:p>
          <a:p>
            <a:pPr marL="0" inden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3792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5C95-00CF-5A43-BEC6-265132219CE7}"/>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Discussion</a:t>
            </a:r>
          </a:p>
        </p:txBody>
      </p:sp>
      <p:sp>
        <p:nvSpPr>
          <p:cNvPr id="3" name="Content Placeholder 2">
            <a:extLst>
              <a:ext uri="{FF2B5EF4-FFF2-40B4-BE49-F238E27FC236}">
                <a16:creationId xmlns:a16="http://schemas.microsoft.com/office/drawing/2014/main" id="{E11AD47D-9045-A544-9126-8645B808A9DA}"/>
              </a:ext>
            </a:extLst>
          </p:cNvPr>
          <p:cNvSpPr>
            <a:spLocks noGrp="1"/>
          </p:cNvSpPr>
          <p:nvPr>
            <p:ph idx="1"/>
          </p:nvPr>
        </p:nvSpPr>
        <p:spPr/>
        <p:txBody>
          <a:bodyPr>
            <a:normAutofit/>
          </a:bodyPr>
          <a:lstStyle/>
          <a:p>
            <a:pPr marL="342900" indent="-342900">
              <a:buFont typeface="+mj-lt"/>
              <a:buAutoNum type="arabicPeriod"/>
            </a:pPr>
            <a:r>
              <a:rPr lang="en-US" sz="1800" dirty="0">
                <a:latin typeface="Arial" panose="020B0604020202020204" pitchFamily="34" charset="0"/>
                <a:cs typeface="Arial" panose="020B0604020202020204" pitchFamily="34" charset="0"/>
              </a:rPr>
              <a:t>Our Analysis shows that COVID-19 did have an effect on the Stock Market.</a:t>
            </a:r>
          </a:p>
          <a:p>
            <a:pPr marL="342900" indent="-342900">
              <a:buFont typeface="+mj-lt"/>
              <a:buAutoNum type="arabicPeriod"/>
            </a:pPr>
            <a:r>
              <a:rPr lang="en-US" sz="1800" dirty="0">
                <a:latin typeface="Arial" panose="020B0604020202020204" pitchFamily="34" charset="0"/>
                <a:cs typeface="Arial" panose="020B0604020202020204" pitchFamily="34" charset="0"/>
              </a:rPr>
              <a:t>More research is required to see if other markets were also affected.</a:t>
            </a:r>
          </a:p>
          <a:p>
            <a:pPr marL="0" inden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322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5C95-00CF-5A43-BEC6-265132219CE7}"/>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Limitations</a:t>
            </a:r>
          </a:p>
        </p:txBody>
      </p:sp>
      <p:sp>
        <p:nvSpPr>
          <p:cNvPr id="3" name="Content Placeholder 2">
            <a:extLst>
              <a:ext uri="{FF2B5EF4-FFF2-40B4-BE49-F238E27FC236}">
                <a16:creationId xmlns:a16="http://schemas.microsoft.com/office/drawing/2014/main" id="{E11AD47D-9045-A544-9126-8645B808A9DA}"/>
              </a:ext>
            </a:extLst>
          </p:cNvPr>
          <p:cNvSpPr>
            <a:spLocks noGrp="1"/>
          </p:cNvSpPr>
          <p:nvPr>
            <p:ph idx="1"/>
          </p:nvPr>
        </p:nvSpPr>
        <p:spPr/>
        <p:txBody>
          <a:bodyPr>
            <a:normAutofit/>
          </a:bodyPr>
          <a:lstStyle/>
          <a:p>
            <a:pPr marL="342900" indent="-342900">
              <a:buFont typeface="+mj-lt"/>
              <a:buAutoNum type="arabicPeriod"/>
            </a:pPr>
            <a:r>
              <a:rPr lang="en-US" sz="1800" dirty="0">
                <a:latin typeface="Arial" panose="020B0604020202020204" pitchFamily="34" charset="0"/>
                <a:cs typeface="Arial" panose="020B0604020202020204" pitchFamily="34" charset="0"/>
              </a:rPr>
              <a:t>We only looked at the NASDAQ.  We need to look at other sectors of other industries such as the technology, health care, industrial, energy, communications, materials, and real estate for further analysis.  This will give us  a better picture on the how and what markets COIVD-19 has affected these market spaces.</a:t>
            </a:r>
          </a:p>
          <a:p>
            <a:pPr marL="342900" indent="-342900">
              <a:buFont typeface="+mj-lt"/>
              <a:buAutoNum type="arabicPeriod"/>
            </a:pPr>
            <a:r>
              <a:rPr lang="en-US" sz="1800" dirty="0">
                <a:latin typeface="Arial" panose="020B0604020202020204" pitchFamily="34" charset="0"/>
                <a:cs typeface="Arial" panose="020B0604020202020204" pitchFamily="34" charset="0"/>
              </a:rPr>
              <a:t>We looked at some major market factors, but we did not look at all factors in the market.  If we look at more factors, this may help strengthen the accuracy of our models.  </a:t>
            </a:r>
          </a:p>
          <a:p>
            <a:pPr marL="342900" indent="-342900">
              <a:buFont typeface="+mj-lt"/>
              <a:buAutoNum type="arabicPeriod"/>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5330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5C95-00CF-5A43-BEC6-265132219CE7}"/>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Future Work</a:t>
            </a:r>
          </a:p>
        </p:txBody>
      </p:sp>
      <p:sp>
        <p:nvSpPr>
          <p:cNvPr id="3" name="Content Placeholder 2">
            <a:extLst>
              <a:ext uri="{FF2B5EF4-FFF2-40B4-BE49-F238E27FC236}">
                <a16:creationId xmlns:a16="http://schemas.microsoft.com/office/drawing/2014/main" id="{E11AD47D-9045-A544-9126-8645B808A9DA}"/>
              </a:ext>
            </a:extLst>
          </p:cNvPr>
          <p:cNvSpPr>
            <a:spLocks noGrp="1"/>
          </p:cNvSpPr>
          <p:nvPr>
            <p:ph idx="1"/>
          </p:nvPr>
        </p:nvSpPr>
        <p:spPr/>
        <p:txBody>
          <a:bodyPr>
            <a:normAutofit/>
          </a:bodyPr>
          <a:lstStyle/>
          <a:p>
            <a:pPr marL="342900" indent="-342900">
              <a:buFont typeface="+mj-lt"/>
              <a:buAutoNum type="arabicPeriod"/>
            </a:pPr>
            <a:r>
              <a:rPr lang="en-US" sz="1800" dirty="0">
                <a:latin typeface="Arial" panose="020B0604020202020204" pitchFamily="34" charset="0"/>
                <a:cs typeface="Arial" panose="020B0604020202020204" pitchFamily="34" charset="0"/>
              </a:rPr>
              <a:t>We need to look at other sectors of other industries such as the technology, health care, industrial, energy, communications, materials, and real estate for further analysis.  This will give us  a better picture on the how and what markets COIVD-19 has affected these market spaces.</a:t>
            </a:r>
          </a:p>
          <a:p>
            <a:pPr marL="342900" indent="-342900">
              <a:buFont typeface="+mj-lt"/>
              <a:buAutoNum type="arabicPeriod"/>
            </a:pPr>
            <a:r>
              <a:rPr lang="en-US" sz="1800" dirty="0">
                <a:latin typeface="Arial" panose="020B0604020202020204" pitchFamily="34" charset="0"/>
                <a:cs typeface="Arial" panose="020B0604020202020204" pitchFamily="34" charset="0"/>
              </a:rPr>
              <a:t>Look at additional factors or variables that may affect the market to see if this strengthens the models.</a:t>
            </a: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6747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5C95-00CF-5A43-BEC6-265132219CE7}"/>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Data Resources</a:t>
            </a:r>
          </a:p>
        </p:txBody>
      </p:sp>
      <p:graphicFrame>
        <p:nvGraphicFramePr>
          <p:cNvPr id="4" name="Content Placeholder 3">
            <a:extLst>
              <a:ext uri="{FF2B5EF4-FFF2-40B4-BE49-F238E27FC236}">
                <a16:creationId xmlns:a16="http://schemas.microsoft.com/office/drawing/2014/main" id="{0E209585-94F7-4E4C-B130-DB2736452ABC}"/>
              </a:ext>
            </a:extLst>
          </p:cNvPr>
          <p:cNvGraphicFramePr>
            <a:graphicFrameLocks noGrp="1"/>
          </p:cNvGraphicFramePr>
          <p:nvPr>
            <p:ph idx="1"/>
            <p:extLst>
              <p:ext uri="{D42A27DB-BD31-4B8C-83A1-F6EECF244321}">
                <p14:modId xmlns:p14="http://schemas.microsoft.com/office/powerpoint/2010/main" val="3850389765"/>
              </p:ext>
            </p:extLst>
          </p:nvPr>
        </p:nvGraphicFramePr>
        <p:xfrm>
          <a:off x="838199" y="1577363"/>
          <a:ext cx="10959059" cy="3459480"/>
        </p:xfrm>
        <a:graphic>
          <a:graphicData uri="http://schemas.openxmlformats.org/drawingml/2006/table">
            <a:tbl>
              <a:tblPr firstRow="1" firstCol="1" bandRow="1">
                <a:tableStyleId>{5C22544A-7EE6-4342-B048-85BDC9FD1C3A}</a:tableStyleId>
              </a:tblPr>
              <a:tblGrid>
                <a:gridCol w="2739765">
                  <a:extLst>
                    <a:ext uri="{9D8B030D-6E8A-4147-A177-3AD203B41FA5}">
                      <a16:colId xmlns:a16="http://schemas.microsoft.com/office/drawing/2014/main" val="3912115630"/>
                    </a:ext>
                  </a:extLst>
                </a:gridCol>
                <a:gridCol w="1026517">
                  <a:extLst>
                    <a:ext uri="{9D8B030D-6E8A-4147-A177-3AD203B41FA5}">
                      <a16:colId xmlns:a16="http://schemas.microsoft.com/office/drawing/2014/main" val="762363773"/>
                    </a:ext>
                  </a:extLst>
                </a:gridCol>
                <a:gridCol w="1327897">
                  <a:extLst>
                    <a:ext uri="{9D8B030D-6E8A-4147-A177-3AD203B41FA5}">
                      <a16:colId xmlns:a16="http://schemas.microsoft.com/office/drawing/2014/main" val="1553682351"/>
                    </a:ext>
                  </a:extLst>
                </a:gridCol>
                <a:gridCol w="5864880">
                  <a:extLst>
                    <a:ext uri="{9D8B030D-6E8A-4147-A177-3AD203B41FA5}">
                      <a16:colId xmlns:a16="http://schemas.microsoft.com/office/drawing/2014/main" val="2091050098"/>
                    </a:ext>
                  </a:extLst>
                </a:gridCol>
              </a:tblGrid>
              <a:tr h="303579">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Data</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a:ln>
                            <a:noFill/>
                          </a:ln>
                          <a:solidFill>
                            <a:schemeClr val="tx1"/>
                          </a:solidFill>
                          <a:effectLst/>
                          <a:latin typeface="Arial" panose="020B0604020202020204" pitchFamily="34" charset="0"/>
                          <a:cs typeface="Arial" panose="020B0604020202020204" pitchFamily="34" charset="0"/>
                        </a:rPr>
                        <a:t>Variable</a:t>
                      </a:r>
                      <a:endParaRPr lang="en-US" sz="18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a:ln>
                            <a:noFill/>
                          </a:ln>
                          <a:solidFill>
                            <a:schemeClr val="tx1"/>
                          </a:solidFill>
                          <a:effectLst/>
                          <a:latin typeface="Arial" panose="020B0604020202020204" pitchFamily="34" charset="0"/>
                          <a:cs typeface="Arial" panose="020B0604020202020204" pitchFamily="34" charset="0"/>
                        </a:rPr>
                        <a:t>Date Accessed</a:t>
                      </a:r>
                      <a:endParaRPr lang="en-US" sz="18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a:ln>
                            <a:noFill/>
                          </a:ln>
                          <a:solidFill>
                            <a:schemeClr val="tx1"/>
                          </a:solidFill>
                          <a:effectLst/>
                          <a:latin typeface="Arial" panose="020B0604020202020204" pitchFamily="34" charset="0"/>
                          <a:cs typeface="Arial" panose="020B0604020202020204" pitchFamily="34" charset="0"/>
                        </a:rPr>
                        <a:t>Site Accessed </a:t>
                      </a:r>
                      <a:endParaRPr lang="en-US" sz="18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extLst>
                  <a:ext uri="{0D108BD9-81ED-4DB2-BD59-A6C34878D82A}">
                    <a16:rowId xmlns:a16="http://schemas.microsoft.com/office/drawing/2014/main" val="1955384096"/>
                  </a:ext>
                </a:extLst>
              </a:tr>
              <a:tr h="523034">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NASDAQ Composite(^IXIC)</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a:ln>
                            <a:noFill/>
                          </a:ln>
                          <a:solidFill>
                            <a:schemeClr val="tx1"/>
                          </a:solidFill>
                          <a:effectLst/>
                          <a:latin typeface="Arial" panose="020B0604020202020204" pitchFamily="34" charset="0"/>
                          <a:cs typeface="Arial" panose="020B0604020202020204" pitchFamily="34" charset="0"/>
                        </a:rPr>
                        <a:t>Y</a:t>
                      </a:r>
                      <a:endParaRPr lang="en-US" sz="18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3/29/21</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https://</a:t>
                      </a:r>
                      <a:r>
                        <a:rPr lang="en-US" sz="1600" dirty="0" err="1">
                          <a:ln>
                            <a:noFill/>
                          </a:ln>
                          <a:solidFill>
                            <a:schemeClr val="tx1"/>
                          </a:solidFill>
                          <a:effectLst/>
                          <a:latin typeface="Arial" panose="020B0604020202020204" pitchFamily="34" charset="0"/>
                          <a:cs typeface="Arial" panose="020B0604020202020204" pitchFamily="34" charset="0"/>
                        </a:rPr>
                        <a:t>finance.yahoo.com</a:t>
                      </a:r>
                      <a:r>
                        <a:rPr lang="en-US" sz="1600" dirty="0">
                          <a:ln>
                            <a:noFill/>
                          </a:ln>
                          <a:solidFill>
                            <a:schemeClr val="tx1"/>
                          </a:solidFill>
                          <a:effectLst/>
                          <a:latin typeface="Arial" panose="020B0604020202020204" pitchFamily="34" charset="0"/>
                          <a:cs typeface="Arial" panose="020B0604020202020204" pitchFamily="34" charset="0"/>
                        </a:rPr>
                        <a:t>/quote/%5EIXIC/history?period1=1522281600&amp;period2=1616976000&amp;interval=1d&amp;filter=</a:t>
                      </a:r>
                      <a:r>
                        <a:rPr lang="en-US" sz="1600" dirty="0" err="1">
                          <a:ln>
                            <a:noFill/>
                          </a:ln>
                          <a:solidFill>
                            <a:schemeClr val="tx1"/>
                          </a:solidFill>
                          <a:effectLst/>
                          <a:latin typeface="Arial" panose="020B0604020202020204" pitchFamily="34" charset="0"/>
                          <a:cs typeface="Arial" panose="020B0604020202020204" pitchFamily="34" charset="0"/>
                        </a:rPr>
                        <a:t>history&amp;frequency</a:t>
                      </a:r>
                      <a:r>
                        <a:rPr lang="en-US" sz="1600" dirty="0">
                          <a:ln>
                            <a:noFill/>
                          </a:ln>
                          <a:solidFill>
                            <a:schemeClr val="tx1"/>
                          </a:solidFill>
                          <a:effectLst/>
                          <a:latin typeface="Arial" panose="020B0604020202020204" pitchFamily="34" charset="0"/>
                          <a:cs typeface="Arial" panose="020B0604020202020204" pitchFamily="34" charset="0"/>
                        </a:rPr>
                        <a:t>=1d&amp;includeAdjustedClose=true</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extLst>
                  <a:ext uri="{0D108BD9-81ED-4DB2-BD59-A6C34878D82A}">
                    <a16:rowId xmlns:a16="http://schemas.microsoft.com/office/drawing/2014/main" val="1447125666"/>
                  </a:ext>
                </a:extLst>
              </a:tr>
              <a:tr h="303579">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Inflation Rates</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X</a:t>
                      </a:r>
                      <a:r>
                        <a:rPr lang="en-US" sz="1600" baseline="-25000" dirty="0">
                          <a:ln>
                            <a:noFill/>
                          </a:ln>
                          <a:solidFill>
                            <a:schemeClr val="tx1"/>
                          </a:solidFill>
                          <a:effectLst/>
                          <a:latin typeface="Arial" panose="020B0604020202020204" pitchFamily="34" charset="0"/>
                          <a:cs typeface="Arial" panose="020B0604020202020204" pitchFamily="34" charset="0"/>
                        </a:rPr>
                        <a:t>1</a:t>
                      </a:r>
                      <a:endParaRPr lang="en-US" sz="1800" baseline="-250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3/29/21</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a:ln>
                            <a:noFill/>
                          </a:ln>
                          <a:solidFill>
                            <a:schemeClr val="tx1"/>
                          </a:solidFill>
                          <a:effectLst/>
                          <a:latin typeface="Arial" panose="020B0604020202020204" pitchFamily="34" charset="0"/>
                          <a:cs typeface="Arial" panose="020B0604020202020204" pitchFamily="34" charset="0"/>
                        </a:rPr>
                        <a:t>https://fred.stlouisfed.org/graph/?g=cN69</a:t>
                      </a:r>
                      <a:endParaRPr lang="en-US" sz="18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extLst>
                  <a:ext uri="{0D108BD9-81ED-4DB2-BD59-A6C34878D82A}">
                    <a16:rowId xmlns:a16="http://schemas.microsoft.com/office/drawing/2014/main" val="3594208536"/>
                  </a:ext>
                </a:extLst>
              </a:tr>
              <a:tr h="474022">
                <a:tc>
                  <a:txBody>
                    <a:bodyPr/>
                    <a:lstStyle/>
                    <a:p>
                      <a:pPr marL="0" marR="0">
                        <a:spcBef>
                          <a:spcPts val="0"/>
                        </a:spcBef>
                        <a:spcAft>
                          <a:spcPts val="0"/>
                        </a:spcAft>
                      </a:pPr>
                      <a:r>
                        <a:rPr lang="en-US" sz="1600">
                          <a:ln>
                            <a:noFill/>
                          </a:ln>
                          <a:solidFill>
                            <a:schemeClr val="tx1"/>
                          </a:solidFill>
                          <a:effectLst/>
                          <a:latin typeface="Arial" panose="020B0604020202020204" pitchFamily="34" charset="0"/>
                          <a:cs typeface="Arial" panose="020B0604020202020204" pitchFamily="34" charset="0"/>
                        </a:rPr>
                        <a:t>Interest Rate Data</a:t>
                      </a:r>
                      <a:endParaRPr lang="en-US" sz="18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X</a:t>
                      </a:r>
                      <a:r>
                        <a:rPr lang="en-US" sz="1600" baseline="-25000" dirty="0">
                          <a:ln>
                            <a:noFill/>
                          </a:ln>
                          <a:solidFill>
                            <a:schemeClr val="tx1"/>
                          </a:solidFill>
                          <a:effectLst/>
                          <a:latin typeface="Arial" panose="020B0604020202020204" pitchFamily="34" charset="0"/>
                          <a:cs typeface="Arial" panose="020B0604020202020204" pitchFamily="34" charset="0"/>
                        </a:rPr>
                        <a:t>2</a:t>
                      </a:r>
                      <a:endParaRPr lang="en-US" sz="1800" baseline="-250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3/29/21</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https://</a:t>
                      </a:r>
                      <a:r>
                        <a:rPr lang="en-US" sz="1600" dirty="0" err="1">
                          <a:ln>
                            <a:noFill/>
                          </a:ln>
                          <a:solidFill>
                            <a:schemeClr val="tx1"/>
                          </a:solidFill>
                          <a:effectLst/>
                          <a:latin typeface="Arial" panose="020B0604020202020204" pitchFamily="34" charset="0"/>
                          <a:cs typeface="Arial" panose="020B0604020202020204" pitchFamily="34" charset="0"/>
                        </a:rPr>
                        <a:t>www.treasury.gov</a:t>
                      </a:r>
                      <a:r>
                        <a:rPr lang="en-US" sz="1600" dirty="0">
                          <a:ln>
                            <a:noFill/>
                          </a:ln>
                          <a:solidFill>
                            <a:schemeClr val="tx1"/>
                          </a:solidFill>
                          <a:effectLst/>
                          <a:latin typeface="Arial" panose="020B0604020202020204" pitchFamily="34" charset="0"/>
                          <a:cs typeface="Arial" panose="020B0604020202020204" pitchFamily="34" charset="0"/>
                        </a:rPr>
                        <a:t>/resource-center/data-chart-center/interest-rates/Pages/</a:t>
                      </a:r>
                      <a:r>
                        <a:rPr lang="en-US" sz="1600" dirty="0" err="1">
                          <a:ln>
                            <a:noFill/>
                          </a:ln>
                          <a:solidFill>
                            <a:schemeClr val="tx1"/>
                          </a:solidFill>
                          <a:effectLst/>
                          <a:latin typeface="Arial" panose="020B0604020202020204" pitchFamily="34" charset="0"/>
                          <a:cs typeface="Arial" panose="020B0604020202020204" pitchFamily="34" charset="0"/>
                        </a:rPr>
                        <a:t>TextView.aspx?data</a:t>
                      </a:r>
                      <a:r>
                        <a:rPr lang="en-US" sz="1600" dirty="0">
                          <a:ln>
                            <a:noFill/>
                          </a:ln>
                          <a:solidFill>
                            <a:schemeClr val="tx1"/>
                          </a:solidFill>
                          <a:effectLst/>
                          <a:latin typeface="Arial" panose="020B0604020202020204" pitchFamily="34" charset="0"/>
                          <a:cs typeface="Arial" panose="020B0604020202020204" pitchFamily="34" charset="0"/>
                        </a:rPr>
                        <a:t>=</a:t>
                      </a:r>
                      <a:r>
                        <a:rPr lang="en-US" sz="1600" dirty="0" err="1">
                          <a:ln>
                            <a:noFill/>
                          </a:ln>
                          <a:solidFill>
                            <a:schemeClr val="tx1"/>
                          </a:solidFill>
                          <a:effectLst/>
                          <a:latin typeface="Arial" panose="020B0604020202020204" pitchFamily="34" charset="0"/>
                          <a:cs typeface="Arial" panose="020B0604020202020204" pitchFamily="34" charset="0"/>
                        </a:rPr>
                        <a:t>reallongtermrateAll</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extLst>
                  <a:ext uri="{0D108BD9-81ED-4DB2-BD59-A6C34878D82A}">
                    <a16:rowId xmlns:a16="http://schemas.microsoft.com/office/drawing/2014/main" val="820248245"/>
                  </a:ext>
                </a:extLst>
              </a:tr>
              <a:tr h="303579">
                <a:tc>
                  <a:txBody>
                    <a:bodyPr/>
                    <a:lstStyle/>
                    <a:p>
                      <a:pPr marL="0" marR="0">
                        <a:spcBef>
                          <a:spcPts val="0"/>
                        </a:spcBef>
                        <a:spcAft>
                          <a:spcPts val="0"/>
                        </a:spcAft>
                      </a:pPr>
                      <a:r>
                        <a:rPr lang="en-US" sz="1600">
                          <a:ln>
                            <a:noFill/>
                          </a:ln>
                          <a:solidFill>
                            <a:schemeClr val="tx1"/>
                          </a:solidFill>
                          <a:effectLst/>
                          <a:latin typeface="Arial" panose="020B0604020202020204" pitchFamily="34" charset="0"/>
                          <a:cs typeface="Arial" panose="020B0604020202020204" pitchFamily="34" charset="0"/>
                        </a:rPr>
                        <a:t>GDP</a:t>
                      </a:r>
                      <a:endParaRPr lang="en-US" sz="18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X</a:t>
                      </a:r>
                      <a:r>
                        <a:rPr lang="en-US" sz="1600" baseline="-25000" dirty="0">
                          <a:ln>
                            <a:noFill/>
                          </a:ln>
                          <a:solidFill>
                            <a:schemeClr val="tx1"/>
                          </a:solidFill>
                          <a:effectLst/>
                          <a:latin typeface="Arial" panose="020B0604020202020204" pitchFamily="34" charset="0"/>
                          <a:cs typeface="Arial" panose="020B0604020202020204" pitchFamily="34" charset="0"/>
                        </a:rPr>
                        <a:t>3</a:t>
                      </a:r>
                      <a:endParaRPr lang="en-US" sz="1800" baseline="-250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a:ln>
                            <a:noFill/>
                          </a:ln>
                          <a:solidFill>
                            <a:schemeClr val="tx1"/>
                          </a:solidFill>
                          <a:effectLst/>
                          <a:latin typeface="Arial" panose="020B0604020202020204" pitchFamily="34" charset="0"/>
                          <a:cs typeface="Arial" panose="020B0604020202020204" pitchFamily="34" charset="0"/>
                        </a:rPr>
                        <a:t>3/29/21</a:t>
                      </a:r>
                      <a:endParaRPr lang="en-US" sz="18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https://</a:t>
                      </a:r>
                      <a:r>
                        <a:rPr lang="en-US" sz="1600" dirty="0" err="1">
                          <a:ln>
                            <a:noFill/>
                          </a:ln>
                          <a:solidFill>
                            <a:schemeClr val="tx1"/>
                          </a:solidFill>
                          <a:effectLst/>
                          <a:latin typeface="Arial" panose="020B0604020202020204" pitchFamily="34" charset="0"/>
                          <a:cs typeface="Arial" panose="020B0604020202020204" pitchFamily="34" charset="0"/>
                        </a:rPr>
                        <a:t>fred.stlouisfed.org</a:t>
                      </a:r>
                      <a:r>
                        <a:rPr lang="en-US" sz="1600" dirty="0">
                          <a:ln>
                            <a:noFill/>
                          </a:ln>
                          <a:solidFill>
                            <a:schemeClr val="tx1"/>
                          </a:solidFill>
                          <a:effectLst/>
                          <a:latin typeface="Arial" panose="020B0604020202020204" pitchFamily="34" charset="0"/>
                          <a:cs typeface="Arial" panose="020B0604020202020204" pitchFamily="34" charset="0"/>
                        </a:rPr>
                        <a:t>/graph/?g=cN69</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extLst>
                  <a:ext uri="{0D108BD9-81ED-4DB2-BD59-A6C34878D82A}">
                    <a16:rowId xmlns:a16="http://schemas.microsoft.com/office/drawing/2014/main" val="858316233"/>
                  </a:ext>
                </a:extLst>
              </a:tr>
              <a:tr h="303579">
                <a:tc>
                  <a:txBody>
                    <a:bodyPr/>
                    <a:lstStyle/>
                    <a:p>
                      <a:pPr marL="0" marR="0">
                        <a:spcBef>
                          <a:spcPts val="0"/>
                        </a:spcBef>
                        <a:spcAft>
                          <a:spcPts val="0"/>
                        </a:spcAft>
                      </a:pPr>
                      <a:r>
                        <a:rPr lang="en-US" sz="1600">
                          <a:ln>
                            <a:noFill/>
                          </a:ln>
                          <a:solidFill>
                            <a:schemeClr val="tx1"/>
                          </a:solidFill>
                          <a:effectLst/>
                          <a:latin typeface="Arial" panose="020B0604020202020204" pitchFamily="34" charset="0"/>
                          <a:cs typeface="Arial" panose="020B0604020202020204" pitchFamily="34" charset="0"/>
                        </a:rPr>
                        <a:t>Unemployment Data</a:t>
                      </a:r>
                      <a:endParaRPr lang="en-US" sz="18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X</a:t>
                      </a:r>
                      <a:r>
                        <a:rPr lang="en-US" sz="1600" baseline="-25000" dirty="0">
                          <a:ln>
                            <a:noFill/>
                          </a:ln>
                          <a:solidFill>
                            <a:schemeClr val="tx1"/>
                          </a:solidFill>
                          <a:effectLst/>
                          <a:latin typeface="Arial" panose="020B0604020202020204" pitchFamily="34" charset="0"/>
                          <a:cs typeface="Arial" panose="020B0604020202020204" pitchFamily="34" charset="0"/>
                        </a:rPr>
                        <a:t>4</a:t>
                      </a:r>
                      <a:endParaRPr lang="en-US" sz="1800" baseline="-250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a:ln>
                            <a:noFill/>
                          </a:ln>
                          <a:solidFill>
                            <a:schemeClr val="tx1"/>
                          </a:solidFill>
                          <a:effectLst/>
                          <a:latin typeface="Arial" panose="020B0604020202020204" pitchFamily="34" charset="0"/>
                          <a:cs typeface="Arial" panose="020B0604020202020204" pitchFamily="34" charset="0"/>
                        </a:rPr>
                        <a:t>3/29/21</a:t>
                      </a:r>
                      <a:endParaRPr lang="en-US" sz="18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https://</a:t>
                      </a:r>
                      <a:r>
                        <a:rPr lang="en-US" sz="1600" dirty="0" err="1">
                          <a:ln>
                            <a:noFill/>
                          </a:ln>
                          <a:solidFill>
                            <a:schemeClr val="tx1"/>
                          </a:solidFill>
                          <a:effectLst/>
                          <a:latin typeface="Arial" panose="020B0604020202020204" pitchFamily="34" charset="0"/>
                          <a:cs typeface="Arial" panose="020B0604020202020204" pitchFamily="34" charset="0"/>
                        </a:rPr>
                        <a:t>fred.stlouisfed.org</a:t>
                      </a:r>
                      <a:r>
                        <a:rPr lang="en-US" sz="1600" dirty="0">
                          <a:ln>
                            <a:noFill/>
                          </a:ln>
                          <a:solidFill>
                            <a:schemeClr val="tx1"/>
                          </a:solidFill>
                          <a:effectLst/>
                          <a:latin typeface="Arial" panose="020B0604020202020204" pitchFamily="34" charset="0"/>
                          <a:cs typeface="Arial" panose="020B0604020202020204" pitchFamily="34" charset="0"/>
                        </a:rPr>
                        <a:t>/series/UNRATE</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extLst>
                  <a:ext uri="{0D108BD9-81ED-4DB2-BD59-A6C34878D82A}">
                    <a16:rowId xmlns:a16="http://schemas.microsoft.com/office/drawing/2014/main" val="4073773337"/>
                  </a:ext>
                </a:extLst>
              </a:tr>
              <a:tr h="303579">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COVID Case Data</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X</a:t>
                      </a:r>
                      <a:r>
                        <a:rPr lang="en-US" sz="1600" baseline="-25000" dirty="0">
                          <a:ln>
                            <a:noFill/>
                          </a:ln>
                          <a:solidFill>
                            <a:schemeClr val="tx1"/>
                          </a:solidFill>
                          <a:effectLst/>
                          <a:latin typeface="Arial" panose="020B0604020202020204" pitchFamily="34" charset="0"/>
                          <a:cs typeface="Arial" panose="020B0604020202020204" pitchFamily="34" charset="0"/>
                        </a:rPr>
                        <a:t>5</a:t>
                      </a:r>
                      <a:endParaRPr lang="en-US" sz="1800" baseline="-250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a:ln>
                            <a:noFill/>
                          </a:ln>
                          <a:solidFill>
                            <a:schemeClr val="tx1"/>
                          </a:solidFill>
                          <a:effectLst/>
                          <a:latin typeface="Arial" panose="020B0604020202020204" pitchFamily="34" charset="0"/>
                          <a:cs typeface="Arial" panose="020B0604020202020204" pitchFamily="34" charset="0"/>
                        </a:rPr>
                        <a:t>3/29/21</a:t>
                      </a:r>
                      <a:endParaRPr lang="en-US" sz="18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https://</a:t>
                      </a:r>
                      <a:r>
                        <a:rPr lang="en-US" sz="1600" dirty="0" err="1">
                          <a:ln>
                            <a:noFill/>
                          </a:ln>
                          <a:solidFill>
                            <a:schemeClr val="tx1"/>
                          </a:solidFill>
                          <a:effectLst/>
                          <a:latin typeface="Arial" panose="020B0604020202020204" pitchFamily="34" charset="0"/>
                          <a:cs typeface="Arial" panose="020B0604020202020204" pitchFamily="34" charset="0"/>
                        </a:rPr>
                        <a:t>ourworldindata.org</a:t>
                      </a:r>
                      <a:r>
                        <a:rPr lang="en-US" sz="1600" dirty="0">
                          <a:ln>
                            <a:noFill/>
                          </a:ln>
                          <a:solidFill>
                            <a:schemeClr val="tx1"/>
                          </a:solidFill>
                          <a:effectLst/>
                          <a:latin typeface="Arial" panose="020B0604020202020204" pitchFamily="34" charset="0"/>
                          <a:cs typeface="Arial" panose="020B0604020202020204" pitchFamily="34" charset="0"/>
                        </a:rPr>
                        <a:t>/coronavirus/country/united-states</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extLst>
                  <a:ext uri="{0D108BD9-81ED-4DB2-BD59-A6C34878D82A}">
                    <a16:rowId xmlns:a16="http://schemas.microsoft.com/office/drawing/2014/main" val="724653387"/>
                  </a:ext>
                </a:extLst>
              </a:tr>
            </a:tbl>
          </a:graphicData>
        </a:graphic>
      </p:graphicFrame>
    </p:spTree>
    <p:extLst>
      <p:ext uri="{BB962C8B-B14F-4D97-AF65-F5344CB8AC3E}">
        <p14:creationId xmlns:p14="http://schemas.microsoft.com/office/powerpoint/2010/main" val="1981893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5C95-00CF-5A43-BEC6-265132219CE7}"/>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Research Resources</a:t>
            </a:r>
          </a:p>
        </p:txBody>
      </p:sp>
      <p:sp>
        <p:nvSpPr>
          <p:cNvPr id="3" name="Content Placeholder 2">
            <a:extLst>
              <a:ext uri="{FF2B5EF4-FFF2-40B4-BE49-F238E27FC236}">
                <a16:creationId xmlns:a16="http://schemas.microsoft.com/office/drawing/2014/main" id="{E11AD47D-9045-A544-9126-8645B808A9DA}"/>
              </a:ext>
            </a:extLst>
          </p:cNvPr>
          <p:cNvSpPr>
            <a:spLocks noGrp="1"/>
          </p:cNvSpPr>
          <p:nvPr>
            <p:ph idx="1"/>
          </p:nvPr>
        </p:nvSpPr>
        <p:spPr/>
        <p:txBody>
          <a:bodyPr>
            <a:normAutofit/>
          </a:bodyPr>
          <a:lstStyle/>
          <a:p>
            <a:pPr marL="0" indent="0">
              <a:buNone/>
            </a:pPr>
            <a:r>
              <a:rPr lang="en-US" sz="2400" dirty="0"/>
              <a:t>L. Bauer, K. </a:t>
            </a:r>
            <a:r>
              <a:rPr lang="en-US" sz="2400" dirty="0" err="1"/>
              <a:t>Broady</a:t>
            </a:r>
            <a:r>
              <a:rPr lang="en-US" sz="2400" dirty="0"/>
              <a:t>, W. </a:t>
            </a:r>
            <a:r>
              <a:rPr lang="en-US" sz="2400" dirty="0" err="1"/>
              <a:t>Edelberg</a:t>
            </a:r>
            <a:r>
              <a:rPr lang="en-US" sz="2400" dirty="0"/>
              <a:t>, J. </a:t>
            </a:r>
            <a:r>
              <a:rPr lang="en-US" sz="2400" dirty="0" err="1"/>
              <a:t>O’Donnel</a:t>
            </a:r>
            <a:r>
              <a:rPr lang="en-US" sz="2400" dirty="0"/>
              <a:t>,  “Ten Facts About COVID-19 and the US Economy, accessed on 14 April 2021 (</a:t>
            </a:r>
            <a:r>
              <a:rPr lang="en-US" sz="2400" u="sng" dirty="0">
                <a:hlinkClick r:id="rId2"/>
              </a:rPr>
              <a:t>https://www.brookings.edu/research/ten-facts-about-covid-19-and-the-u-s-economy/</a:t>
            </a:r>
            <a:r>
              <a:rPr lang="en-US" sz="2400" dirty="0"/>
              <a:t>).</a:t>
            </a:r>
          </a:p>
          <a:p>
            <a:pPr marL="0" indent="0">
              <a:buNone/>
            </a:pPr>
            <a:r>
              <a:rPr lang="en-US" sz="2400" dirty="0"/>
              <a:t> </a:t>
            </a:r>
          </a:p>
          <a:p>
            <a:pPr marL="0" indent="0">
              <a:buNone/>
            </a:pPr>
            <a:r>
              <a:rPr lang="en-US" sz="2400" dirty="0"/>
              <a:t>A Pak, O. </a:t>
            </a:r>
            <a:r>
              <a:rPr lang="en-US" sz="2400" dirty="0" err="1"/>
              <a:t>Adegboye</a:t>
            </a:r>
            <a:r>
              <a:rPr lang="en-US" sz="2400" dirty="0"/>
              <a:t>, A. Adekunle, K. </a:t>
            </a:r>
            <a:r>
              <a:rPr lang="en-US" sz="2400" dirty="0" err="1"/>
              <a:t>Rahnman</a:t>
            </a:r>
            <a:r>
              <a:rPr lang="en-US" sz="2400" dirty="0"/>
              <a:t>, E. McBryde, and D. Eisen, Economic Consequences of the COVID-19 Outbreak: the Need for Epidemic Preparedness, accessed on 14 April 2021 (</a:t>
            </a:r>
            <a:r>
              <a:rPr lang="en-US" sz="2400" u="sng" dirty="0">
                <a:hlinkClick r:id="rId3"/>
              </a:rPr>
              <a:t>https://www.frontiersin.org/articles/10.3389/fpubh.2020.00241/full</a:t>
            </a:r>
            <a:r>
              <a:rPr lang="en-US" sz="2400" dirty="0"/>
              <a:t> ). </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3062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5C95-00CF-5A43-BEC6-265132219CE7}"/>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Model Development: Initial Evaluation and Data Analysis Plan</a:t>
            </a:r>
          </a:p>
        </p:txBody>
      </p:sp>
      <p:sp>
        <p:nvSpPr>
          <p:cNvPr id="3" name="Content Placeholder 2">
            <a:extLst>
              <a:ext uri="{FF2B5EF4-FFF2-40B4-BE49-F238E27FC236}">
                <a16:creationId xmlns:a16="http://schemas.microsoft.com/office/drawing/2014/main" id="{E11AD47D-9045-A544-9126-8645B808A9DA}"/>
              </a:ext>
            </a:extLst>
          </p:cNvPr>
          <p:cNvSpPr>
            <a:spLocks noGrp="1"/>
          </p:cNvSpPr>
          <p:nvPr>
            <p:ph idx="1"/>
          </p:nvPr>
        </p:nvSpPr>
        <p:spPr>
          <a:xfrm>
            <a:off x="647700" y="1638300"/>
            <a:ext cx="11341100" cy="5219700"/>
          </a:xfrm>
        </p:spPr>
        <p:txBody>
          <a:bodyPr>
            <a:normAutofit fontScale="70000" lnSpcReduction="20000"/>
          </a:bodyPr>
          <a:lstStyle/>
          <a:p>
            <a:pPr marL="0" indent="0">
              <a:buNone/>
            </a:pPr>
            <a:r>
              <a:rPr lang="en-US" sz="2100" b="1" u="sng" dirty="0">
                <a:latin typeface="Arial" panose="020B0604020202020204" pitchFamily="34" charset="0"/>
                <a:cs typeface="Arial" panose="020B0604020202020204" pitchFamily="34" charset="0"/>
              </a:rPr>
              <a:t>Initial Evaluation</a:t>
            </a:r>
          </a:p>
          <a:p>
            <a:pPr marL="0" indent="0">
              <a:buNone/>
            </a:pPr>
            <a:r>
              <a:rPr lang="en-US" sz="2100" dirty="0">
                <a:latin typeface="Arial" panose="020B0604020202020204" pitchFamily="34" charset="0"/>
                <a:cs typeface="Arial" panose="020B0604020202020204" pitchFamily="34" charset="0"/>
              </a:rPr>
              <a:t>When the assumption of data normally distributed is violated or the relationship between the dependent and independent variables in case of linear model are not linear, such as the NASDAQ Model, in such situations some transformations methods that may help the data set follow a normal distribution. Box Cox is one such transformation method. In the next part of this research and analysis, we will show two different models in order to best compare which model is best of the three models.</a:t>
            </a:r>
          </a:p>
          <a:p>
            <a:pPr marL="0" indent="0">
              <a:buNone/>
            </a:pPr>
            <a:endParaRPr lang="en-US" sz="2100" dirty="0">
              <a:latin typeface="Arial" panose="020B0604020202020204" pitchFamily="34" charset="0"/>
              <a:cs typeface="Arial" panose="020B0604020202020204" pitchFamily="34" charset="0"/>
            </a:endParaRPr>
          </a:p>
          <a:p>
            <a:pPr marL="0" indent="0">
              <a:buNone/>
            </a:pPr>
            <a:r>
              <a:rPr lang="en-US" sz="2100" b="1" u="sng" dirty="0">
                <a:latin typeface="Arial" panose="020B0604020202020204" pitchFamily="34" charset="0"/>
                <a:cs typeface="Arial" panose="020B0604020202020204" pitchFamily="34" charset="0"/>
              </a:rPr>
              <a:t>Data Analysis Plan</a:t>
            </a:r>
            <a:endParaRPr lang="en-US" sz="2100" u="sng" dirty="0">
              <a:latin typeface="Arial" panose="020B0604020202020204" pitchFamily="34" charset="0"/>
              <a:cs typeface="Arial" panose="020B0604020202020204" pitchFamily="34" charset="0"/>
            </a:endParaRPr>
          </a:p>
          <a:p>
            <a:pPr marL="514350" lvl="0" indent="-514350" fontAlgn="base">
              <a:buFont typeface="+mj-lt"/>
              <a:buAutoNum type="arabicPeriod"/>
            </a:pPr>
            <a:r>
              <a:rPr lang="en-US" sz="2100" dirty="0">
                <a:latin typeface="Arial" panose="020B0604020202020204" pitchFamily="34" charset="0"/>
                <a:cs typeface="Arial" panose="020B0604020202020204" pitchFamily="34" charset="0"/>
              </a:rPr>
              <a:t>Gather data from relevant ETFs, the NASDAQ, interest rates, inflation rates, GDP, unemployment rate, and COVID.</a:t>
            </a:r>
          </a:p>
          <a:p>
            <a:pPr marL="514350" lvl="0" indent="-514350" fontAlgn="base">
              <a:buFont typeface="+mj-lt"/>
              <a:buAutoNum type="arabicPeriod"/>
            </a:pPr>
            <a:r>
              <a:rPr lang="en-US" sz="2100" dirty="0">
                <a:latin typeface="Arial" panose="020B0604020202020204" pitchFamily="34" charset="0"/>
                <a:cs typeface="Arial" panose="020B0604020202020204" pitchFamily="34" charset="0"/>
              </a:rPr>
              <a:t>Clean the data in excel to make it useful for our analysis</a:t>
            </a:r>
          </a:p>
          <a:p>
            <a:pPr marL="514350" lvl="0" indent="-514350" fontAlgn="base">
              <a:buFont typeface="+mj-lt"/>
              <a:buAutoNum type="arabicPeriod"/>
            </a:pPr>
            <a:r>
              <a:rPr lang="en-US" sz="2100" dirty="0">
                <a:latin typeface="Arial" panose="020B0604020202020204" pitchFamily="34" charset="0"/>
                <a:cs typeface="Arial" panose="020B0604020202020204" pitchFamily="34" charset="0"/>
              </a:rPr>
              <a:t>Put the data into R with read excel package to prepare for analysis</a:t>
            </a:r>
          </a:p>
          <a:p>
            <a:pPr marL="514350" lvl="0" indent="-514350" fontAlgn="base">
              <a:buFont typeface="+mj-lt"/>
              <a:buAutoNum type="arabicPeriod"/>
            </a:pPr>
            <a:r>
              <a:rPr lang="en-US" sz="2100" dirty="0">
                <a:latin typeface="Arial" panose="020B0604020202020204" pitchFamily="34" charset="0"/>
                <a:cs typeface="Arial" panose="020B0604020202020204" pitchFamily="34" charset="0"/>
              </a:rPr>
              <a:t>Filter all data to include only relevant dates where COVID was a present threat</a:t>
            </a:r>
          </a:p>
          <a:p>
            <a:pPr marL="514350" lvl="0" indent="-514350" fontAlgn="base">
              <a:buFont typeface="+mj-lt"/>
              <a:buAutoNum type="arabicPeriod"/>
            </a:pPr>
            <a:r>
              <a:rPr lang="en-US" sz="2100" dirty="0">
                <a:latin typeface="Arial" panose="020B0604020202020204" pitchFamily="34" charset="0"/>
                <a:cs typeface="Arial" panose="020B0604020202020204" pitchFamily="34" charset="0"/>
              </a:rPr>
              <a:t>Develop preliminary linear models</a:t>
            </a:r>
          </a:p>
          <a:p>
            <a:pPr marL="514350" lvl="0" indent="-514350" fontAlgn="base">
              <a:buFont typeface="+mj-lt"/>
              <a:buAutoNum type="arabicPeriod"/>
            </a:pPr>
            <a:r>
              <a:rPr lang="en-US" sz="2100" dirty="0">
                <a:latin typeface="Arial" panose="020B0604020202020204" pitchFamily="34" charset="0"/>
                <a:cs typeface="Arial" panose="020B0604020202020204" pitchFamily="34" charset="0"/>
              </a:rPr>
              <a:t>Use ANOVA to check for significant variables in each model</a:t>
            </a:r>
          </a:p>
          <a:p>
            <a:pPr marL="514350" lvl="0" indent="-514350" fontAlgn="base">
              <a:buFont typeface="+mj-lt"/>
              <a:buAutoNum type="arabicPeriod"/>
            </a:pPr>
            <a:r>
              <a:rPr lang="en-US" sz="2100" dirty="0">
                <a:latin typeface="Arial" panose="020B0604020202020204" pitchFamily="34" charset="0"/>
                <a:cs typeface="Arial" panose="020B0604020202020204" pitchFamily="34" charset="0"/>
              </a:rPr>
              <a:t>Update the models to include on the significant variables</a:t>
            </a:r>
          </a:p>
          <a:p>
            <a:pPr marL="514350" lvl="0" indent="-514350" fontAlgn="base">
              <a:buFont typeface="+mj-lt"/>
              <a:buAutoNum type="arabicPeriod"/>
            </a:pPr>
            <a:r>
              <a:rPr lang="en-US" sz="2100" dirty="0"/>
              <a:t>Check the summaries of the models to ensure they are all accurate models (high adjusted R-squared)</a:t>
            </a:r>
          </a:p>
          <a:p>
            <a:pPr marL="514350" lvl="0" indent="-514350" fontAlgn="base">
              <a:buFont typeface="+mj-lt"/>
              <a:buAutoNum type="arabicPeriod"/>
            </a:pPr>
            <a:r>
              <a:rPr lang="en-US" sz="2100" dirty="0"/>
              <a:t>Make relevant transformations to increase model validity</a:t>
            </a:r>
          </a:p>
          <a:p>
            <a:pPr marL="514350" lvl="0" indent="-514350" fontAlgn="base">
              <a:buFont typeface="+mj-lt"/>
              <a:buAutoNum type="arabicPeriod"/>
            </a:pPr>
            <a:r>
              <a:rPr lang="en-US" sz="2100" dirty="0"/>
              <a:t>Plot the models to check for leverage points and outliers and determine what to do with these points</a:t>
            </a:r>
          </a:p>
          <a:p>
            <a:pPr marL="514350" lvl="0" indent="-514350" fontAlgn="base">
              <a:buFont typeface="+mj-lt"/>
              <a:buAutoNum type="arabicPeriod"/>
            </a:pPr>
            <a:r>
              <a:rPr lang="en-US" sz="2100" dirty="0"/>
              <a:t>Added variable plots which (</a:t>
            </a:r>
            <a:r>
              <a:rPr lang="en-US" sz="2100" dirty="0" err="1"/>
              <a:t>avp</a:t>
            </a:r>
            <a:r>
              <a:rPr lang="en-US" sz="2100" dirty="0"/>
              <a:t>) which will show us which variables are significant if lines are non-flat.</a:t>
            </a:r>
          </a:p>
          <a:p>
            <a:pPr marL="514350" lvl="0" indent="-514350" fontAlgn="base">
              <a:buFont typeface="+mj-lt"/>
              <a:buAutoNum type="arabicPeriod"/>
            </a:pPr>
            <a:r>
              <a:rPr lang="en-US" sz="2100" dirty="0"/>
              <a:t>Check for multicollinearity using </a:t>
            </a:r>
            <a:r>
              <a:rPr lang="en-US" sz="2100" dirty="0" err="1"/>
              <a:t>vif</a:t>
            </a:r>
            <a:r>
              <a:rPr lang="en-US" sz="2100" dirty="0"/>
              <a:t>.</a:t>
            </a:r>
          </a:p>
          <a:p>
            <a:pPr marL="514350" lvl="0" indent="-514350" fontAlgn="base">
              <a:buFont typeface="+mj-lt"/>
              <a:buAutoNum type="arabicPeriod"/>
            </a:pPr>
            <a:endParaRPr lang="en-US" sz="16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6244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5C95-00CF-5A43-BEC6-265132219CE7}"/>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Research Questions</a:t>
            </a:r>
          </a:p>
        </p:txBody>
      </p:sp>
      <p:sp>
        <p:nvSpPr>
          <p:cNvPr id="3" name="Content Placeholder 2">
            <a:extLst>
              <a:ext uri="{FF2B5EF4-FFF2-40B4-BE49-F238E27FC236}">
                <a16:creationId xmlns:a16="http://schemas.microsoft.com/office/drawing/2014/main" id="{E11AD47D-9045-A544-9126-8645B808A9DA}"/>
              </a:ext>
            </a:extLst>
          </p:cNvPr>
          <p:cNvSpPr>
            <a:spLocks noGrp="1"/>
          </p:cNvSpPr>
          <p:nvPr>
            <p:ph idx="1"/>
          </p:nvPr>
        </p:nvSpPr>
        <p:spPr>
          <a:xfrm>
            <a:off x="838200" y="1690688"/>
            <a:ext cx="10515600" cy="4351338"/>
          </a:xfrm>
        </p:spPr>
        <p:txBody>
          <a:bodyPr>
            <a:normAutofit/>
          </a:bodyPr>
          <a:lstStyle/>
          <a:p>
            <a:pPr lvl="0" fontAlgn="base"/>
            <a:r>
              <a:rPr lang="en-US" sz="1800" dirty="0">
                <a:latin typeface="Arial" panose="020B0604020202020204" pitchFamily="34" charset="0"/>
                <a:cs typeface="Arial" panose="020B0604020202020204" pitchFamily="34" charset="0"/>
              </a:rPr>
              <a:t>Which variables are significant factors in determining stock market value?</a:t>
            </a:r>
          </a:p>
          <a:p>
            <a:pPr lvl="0" fontAlgn="base"/>
            <a:r>
              <a:rPr lang="en-US" sz="1800" dirty="0">
                <a:latin typeface="Arial" panose="020B0604020202020204" pitchFamily="34" charset="0"/>
                <a:cs typeface="Arial" panose="020B0604020202020204" pitchFamily="34" charset="0"/>
              </a:rPr>
              <a:t>Has the total daily number of US COVID cases affected the stock market value since March 2020 until March 2021?</a:t>
            </a:r>
          </a:p>
          <a:p>
            <a:pPr fontAlgn="base"/>
            <a:endParaRPr lang="en-US" sz="1400" dirty="0">
              <a:latin typeface="Arial" panose="020B0604020202020204" pitchFamily="34" charset="0"/>
              <a:cs typeface="Arial" panose="020B0604020202020204" pitchFamily="34" charset="0"/>
            </a:endParaRPr>
          </a:p>
          <a:p>
            <a:pPr fontAlgn="base"/>
            <a:endParaRPr lang="en-US" sz="1400" dirty="0">
              <a:latin typeface="Arial" panose="020B0604020202020204" pitchFamily="34" charset="0"/>
              <a:cs typeface="Arial" panose="020B0604020202020204" pitchFamily="34" charset="0"/>
            </a:endParaRPr>
          </a:p>
          <a:p>
            <a:pPr fontAlgn="base"/>
            <a:endParaRPr lang="en-US" sz="1400" dirty="0">
              <a:latin typeface="Arial" panose="020B0604020202020204" pitchFamily="34" charset="0"/>
              <a:cs typeface="Arial" panose="020B0604020202020204" pitchFamily="34" charset="0"/>
            </a:endParaRPr>
          </a:p>
          <a:p>
            <a:pPr fontAlgn="base"/>
            <a:endParaRPr lang="en-US" sz="1400" dirty="0">
              <a:latin typeface="Arial" panose="020B0604020202020204" pitchFamily="34" charset="0"/>
              <a:cs typeface="Arial" panose="020B0604020202020204" pitchFamily="34" charset="0"/>
            </a:endParaRPr>
          </a:p>
          <a:p>
            <a:pPr lvl="0" fontAlgn="base"/>
            <a:endParaRPr lang="en-US" sz="1400" dirty="0">
              <a:latin typeface="Arial" panose="020B0604020202020204" pitchFamily="34" charset="0"/>
              <a:cs typeface="Arial" panose="020B0604020202020204" pitchFamily="34" charset="0"/>
            </a:endParaRPr>
          </a:p>
          <a:p>
            <a:pPr lvl="0" fontAlgn="base"/>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7814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5C95-00CF-5A43-BEC6-265132219CE7}"/>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Data Description and Data Resources</a:t>
            </a:r>
          </a:p>
        </p:txBody>
      </p:sp>
      <p:sp>
        <p:nvSpPr>
          <p:cNvPr id="3" name="Content Placeholder 2">
            <a:extLst>
              <a:ext uri="{FF2B5EF4-FFF2-40B4-BE49-F238E27FC236}">
                <a16:creationId xmlns:a16="http://schemas.microsoft.com/office/drawing/2014/main" id="{E11AD47D-9045-A544-9126-8645B808A9DA}"/>
              </a:ext>
            </a:extLst>
          </p:cNvPr>
          <p:cNvSpPr>
            <a:spLocks noGrp="1"/>
          </p:cNvSpPr>
          <p:nvPr>
            <p:ph idx="1"/>
          </p:nvPr>
        </p:nvSpPr>
        <p:spPr/>
        <p:txBody>
          <a:bodyPr>
            <a:normAutofit/>
          </a:bodyPr>
          <a:lstStyle/>
          <a:p>
            <a:r>
              <a:rPr lang="en-US" sz="2000" dirty="0">
                <a:latin typeface="Arial" panose="020B0604020202020204" pitchFamily="34" charset="0"/>
                <a:cs typeface="Arial" panose="020B0604020202020204" pitchFamily="34" charset="0"/>
              </a:rPr>
              <a:t>Quantitative</a:t>
            </a:r>
          </a:p>
          <a:p>
            <a:r>
              <a:rPr lang="en-US" sz="2000" dirty="0">
                <a:latin typeface="Arial" panose="020B0604020202020204" pitchFamily="34" charset="0"/>
                <a:cs typeface="Arial" panose="020B0604020202020204" pitchFamily="34" charset="0"/>
              </a:rPr>
              <a:t>Time based</a:t>
            </a:r>
          </a:p>
        </p:txBody>
      </p:sp>
      <p:graphicFrame>
        <p:nvGraphicFramePr>
          <p:cNvPr id="4" name="Content Placeholder 3">
            <a:extLst>
              <a:ext uri="{FF2B5EF4-FFF2-40B4-BE49-F238E27FC236}">
                <a16:creationId xmlns:a16="http://schemas.microsoft.com/office/drawing/2014/main" id="{ABA07C03-9A00-D045-87A1-B294E4A096E7}"/>
              </a:ext>
            </a:extLst>
          </p:cNvPr>
          <p:cNvGraphicFramePr>
            <a:graphicFrameLocks/>
          </p:cNvGraphicFramePr>
          <p:nvPr>
            <p:extLst>
              <p:ext uri="{D42A27DB-BD31-4B8C-83A1-F6EECF244321}">
                <p14:modId xmlns:p14="http://schemas.microsoft.com/office/powerpoint/2010/main" val="2628616633"/>
              </p:ext>
            </p:extLst>
          </p:nvPr>
        </p:nvGraphicFramePr>
        <p:xfrm>
          <a:off x="838200" y="3167214"/>
          <a:ext cx="10959059" cy="3459480"/>
        </p:xfrm>
        <a:graphic>
          <a:graphicData uri="http://schemas.openxmlformats.org/drawingml/2006/table">
            <a:tbl>
              <a:tblPr firstRow="1" firstCol="1" bandRow="1">
                <a:tableStyleId>{5C22544A-7EE6-4342-B048-85BDC9FD1C3A}</a:tableStyleId>
              </a:tblPr>
              <a:tblGrid>
                <a:gridCol w="2739765">
                  <a:extLst>
                    <a:ext uri="{9D8B030D-6E8A-4147-A177-3AD203B41FA5}">
                      <a16:colId xmlns:a16="http://schemas.microsoft.com/office/drawing/2014/main" val="3912115630"/>
                    </a:ext>
                  </a:extLst>
                </a:gridCol>
                <a:gridCol w="1026517">
                  <a:extLst>
                    <a:ext uri="{9D8B030D-6E8A-4147-A177-3AD203B41FA5}">
                      <a16:colId xmlns:a16="http://schemas.microsoft.com/office/drawing/2014/main" val="762363773"/>
                    </a:ext>
                  </a:extLst>
                </a:gridCol>
                <a:gridCol w="1327897">
                  <a:extLst>
                    <a:ext uri="{9D8B030D-6E8A-4147-A177-3AD203B41FA5}">
                      <a16:colId xmlns:a16="http://schemas.microsoft.com/office/drawing/2014/main" val="1553682351"/>
                    </a:ext>
                  </a:extLst>
                </a:gridCol>
                <a:gridCol w="5864880">
                  <a:extLst>
                    <a:ext uri="{9D8B030D-6E8A-4147-A177-3AD203B41FA5}">
                      <a16:colId xmlns:a16="http://schemas.microsoft.com/office/drawing/2014/main" val="2091050098"/>
                    </a:ext>
                  </a:extLst>
                </a:gridCol>
              </a:tblGrid>
              <a:tr h="303579">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Data</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a:ln>
                            <a:noFill/>
                          </a:ln>
                          <a:solidFill>
                            <a:schemeClr val="tx1"/>
                          </a:solidFill>
                          <a:effectLst/>
                          <a:latin typeface="Arial" panose="020B0604020202020204" pitchFamily="34" charset="0"/>
                          <a:cs typeface="Arial" panose="020B0604020202020204" pitchFamily="34" charset="0"/>
                        </a:rPr>
                        <a:t>Variable</a:t>
                      </a:r>
                      <a:endParaRPr lang="en-US" sz="18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a:ln>
                            <a:noFill/>
                          </a:ln>
                          <a:solidFill>
                            <a:schemeClr val="tx1"/>
                          </a:solidFill>
                          <a:effectLst/>
                          <a:latin typeface="Arial" panose="020B0604020202020204" pitchFamily="34" charset="0"/>
                          <a:cs typeface="Arial" panose="020B0604020202020204" pitchFamily="34" charset="0"/>
                        </a:rPr>
                        <a:t>Date Accessed</a:t>
                      </a:r>
                      <a:endParaRPr lang="en-US" sz="18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a:ln>
                            <a:noFill/>
                          </a:ln>
                          <a:solidFill>
                            <a:schemeClr val="tx1"/>
                          </a:solidFill>
                          <a:effectLst/>
                          <a:latin typeface="Arial" panose="020B0604020202020204" pitchFamily="34" charset="0"/>
                          <a:cs typeface="Arial" panose="020B0604020202020204" pitchFamily="34" charset="0"/>
                        </a:rPr>
                        <a:t>Site Accessed </a:t>
                      </a:r>
                      <a:endParaRPr lang="en-US" sz="18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extLst>
                  <a:ext uri="{0D108BD9-81ED-4DB2-BD59-A6C34878D82A}">
                    <a16:rowId xmlns:a16="http://schemas.microsoft.com/office/drawing/2014/main" val="1955384096"/>
                  </a:ext>
                </a:extLst>
              </a:tr>
              <a:tr h="523034">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NASDAQ Composite(^IXIC)</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a:ln>
                            <a:noFill/>
                          </a:ln>
                          <a:solidFill>
                            <a:schemeClr val="tx1"/>
                          </a:solidFill>
                          <a:effectLst/>
                          <a:latin typeface="Arial" panose="020B0604020202020204" pitchFamily="34" charset="0"/>
                          <a:cs typeface="Arial" panose="020B0604020202020204" pitchFamily="34" charset="0"/>
                        </a:rPr>
                        <a:t>Y</a:t>
                      </a:r>
                      <a:endParaRPr lang="en-US" sz="18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3/29/21</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https://</a:t>
                      </a:r>
                      <a:r>
                        <a:rPr lang="en-US" sz="1600" dirty="0" err="1">
                          <a:ln>
                            <a:noFill/>
                          </a:ln>
                          <a:solidFill>
                            <a:schemeClr val="tx1"/>
                          </a:solidFill>
                          <a:effectLst/>
                          <a:latin typeface="Arial" panose="020B0604020202020204" pitchFamily="34" charset="0"/>
                          <a:cs typeface="Arial" panose="020B0604020202020204" pitchFamily="34" charset="0"/>
                        </a:rPr>
                        <a:t>finance.yahoo.com</a:t>
                      </a:r>
                      <a:r>
                        <a:rPr lang="en-US" sz="1600" dirty="0">
                          <a:ln>
                            <a:noFill/>
                          </a:ln>
                          <a:solidFill>
                            <a:schemeClr val="tx1"/>
                          </a:solidFill>
                          <a:effectLst/>
                          <a:latin typeface="Arial" panose="020B0604020202020204" pitchFamily="34" charset="0"/>
                          <a:cs typeface="Arial" panose="020B0604020202020204" pitchFamily="34" charset="0"/>
                        </a:rPr>
                        <a:t>/quote/%5EIXIC/history?period1=1522281600&amp;period2=1616976000&amp;interval=1d&amp;filter=</a:t>
                      </a:r>
                      <a:r>
                        <a:rPr lang="en-US" sz="1600" dirty="0" err="1">
                          <a:ln>
                            <a:noFill/>
                          </a:ln>
                          <a:solidFill>
                            <a:schemeClr val="tx1"/>
                          </a:solidFill>
                          <a:effectLst/>
                          <a:latin typeface="Arial" panose="020B0604020202020204" pitchFamily="34" charset="0"/>
                          <a:cs typeface="Arial" panose="020B0604020202020204" pitchFamily="34" charset="0"/>
                        </a:rPr>
                        <a:t>history&amp;frequency</a:t>
                      </a:r>
                      <a:r>
                        <a:rPr lang="en-US" sz="1600" dirty="0">
                          <a:ln>
                            <a:noFill/>
                          </a:ln>
                          <a:solidFill>
                            <a:schemeClr val="tx1"/>
                          </a:solidFill>
                          <a:effectLst/>
                          <a:latin typeface="Arial" panose="020B0604020202020204" pitchFamily="34" charset="0"/>
                          <a:cs typeface="Arial" panose="020B0604020202020204" pitchFamily="34" charset="0"/>
                        </a:rPr>
                        <a:t>=1d&amp;includeAdjustedClose=true</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extLst>
                  <a:ext uri="{0D108BD9-81ED-4DB2-BD59-A6C34878D82A}">
                    <a16:rowId xmlns:a16="http://schemas.microsoft.com/office/drawing/2014/main" val="1447125666"/>
                  </a:ext>
                </a:extLst>
              </a:tr>
              <a:tr h="303579">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Inflation Rates</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X</a:t>
                      </a:r>
                      <a:r>
                        <a:rPr lang="en-US" sz="1600" baseline="-25000" dirty="0">
                          <a:ln>
                            <a:noFill/>
                          </a:ln>
                          <a:solidFill>
                            <a:schemeClr val="tx1"/>
                          </a:solidFill>
                          <a:effectLst/>
                          <a:latin typeface="Arial" panose="020B0604020202020204" pitchFamily="34" charset="0"/>
                          <a:cs typeface="Arial" panose="020B0604020202020204" pitchFamily="34" charset="0"/>
                        </a:rPr>
                        <a:t>1</a:t>
                      </a:r>
                      <a:endParaRPr lang="en-US" sz="1800" baseline="-250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3/29/21</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a:ln>
                            <a:noFill/>
                          </a:ln>
                          <a:solidFill>
                            <a:schemeClr val="tx1"/>
                          </a:solidFill>
                          <a:effectLst/>
                          <a:latin typeface="Arial" panose="020B0604020202020204" pitchFamily="34" charset="0"/>
                          <a:cs typeface="Arial" panose="020B0604020202020204" pitchFamily="34" charset="0"/>
                        </a:rPr>
                        <a:t>https://fred.stlouisfed.org/graph/?g=cN69</a:t>
                      </a:r>
                      <a:endParaRPr lang="en-US" sz="18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extLst>
                  <a:ext uri="{0D108BD9-81ED-4DB2-BD59-A6C34878D82A}">
                    <a16:rowId xmlns:a16="http://schemas.microsoft.com/office/drawing/2014/main" val="3594208536"/>
                  </a:ext>
                </a:extLst>
              </a:tr>
              <a:tr h="474022">
                <a:tc>
                  <a:txBody>
                    <a:bodyPr/>
                    <a:lstStyle/>
                    <a:p>
                      <a:pPr marL="0" marR="0">
                        <a:spcBef>
                          <a:spcPts val="0"/>
                        </a:spcBef>
                        <a:spcAft>
                          <a:spcPts val="0"/>
                        </a:spcAft>
                      </a:pPr>
                      <a:r>
                        <a:rPr lang="en-US" sz="1600">
                          <a:ln>
                            <a:noFill/>
                          </a:ln>
                          <a:solidFill>
                            <a:schemeClr val="tx1"/>
                          </a:solidFill>
                          <a:effectLst/>
                          <a:latin typeface="Arial" panose="020B0604020202020204" pitchFamily="34" charset="0"/>
                          <a:cs typeface="Arial" panose="020B0604020202020204" pitchFamily="34" charset="0"/>
                        </a:rPr>
                        <a:t>Interest Rate Data</a:t>
                      </a:r>
                      <a:endParaRPr lang="en-US" sz="18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X</a:t>
                      </a:r>
                      <a:r>
                        <a:rPr lang="en-US" sz="1600" baseline="-25000" dirty="0">
                          <a:ln>
                            <a:noFill/>
                          </a:ln>
                          <a:solidFill>
                            <a:schemeClr val="tx1"/>
                          </a:solidFill>
                          <a:effectLst/>
                          <a:latin typeface="Arial" panose="020B0604020202020204" pitchFamily="34" charset="0"/>
                          <a:cs typeface="Arial" panose="020B0604020202020204" pitchFamily="34" charset="0"/>
                        </a:rPr>
                        <a:t>2</a:t>
                      </a:r>
                      <a:endParaRPr lang="en-US" sz="1800" baseline="-250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3/29/21</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https://</a:t>
                      </a:r>
                      <a:r>
                        <a:rPr lang="en-US" sz="1600" dirty="0" err="1">
                          <a:ln>
                            <a:noFill/>
                          </a:ln>
                          <a:solidFill>
                            <a:schemeClr val="tx1"/>
                          </a:solidFill>
                          <a:effectLst/>
                          <a:latin typeface="Arial" panose="020B0604020202020204" pitchFamily="34" charset="0"/>
                          <a:cs typeface="Arial" panose="020B0604020202020204" pitchFamily="34" charset="0"/>
                        </a:rPr>
                        <a:t>www.treasury.gov</a:t>
                      </a:r>
                      <a:r>
                        <a:rPr lang="en-US" sz="1600" dirty="0">
                          <a:ln>
                            <a:noFill/>
                          </a:ln>
                          <a:solidFill>
                            <a:schemeClr val="tx1"/>
                          </a:solidFill>
                          <a:effectLst/>
                          <a:latin typeface="Arial" panose="020B0604020202020204" pitchFamily="34" charset="0"/>
                          <a:cs typeface="Arial" panose="020B0604020202020204" pitchFamily="34" charset="0"/>
                        </a:rPr>
                        <a:t>/resource-center/data-chart-center/interest-rates/Pages/</a:t>
                      </a:r>
                      <a:r>
                        <a:rPr lang="en-US" sz="1600" dirty="0" err="1">
                          <a:ln>
                            <a:noFill/>
                          </a:ln>
                          <a:solidFill>
                            <a:schemeClr val="tx1"/>
                          </a:solidFill>
                          <a:effectLst/>
                          <a:latin typeface="Arial" panose="020B0604020202020204" pitchFamily="34" charset="0"/>
                          <a:cs typeface="Arial" panose="020B0604020202020204" pitchFamily="34" charset="0"/>
                        </a:rPr>
                        <a:t>TextView.aspx?data</a:t>
                      </a:r>
                      <a:r>
                        <a:rPr lang="en-US" sz="1600" dirty="0">
                          <a:ln>
                            <a:noFill/>
                          </a:ln>
                          <a:solidFill>
                            <a:schemeClr val="tx1"/>
                          </a:solidFill>
                          <a:effectLst/>
                          <a:latin typeface="Arial" panose="020B0604020202020204" pitchFamily="34" charset="0"/>
                          <a:cs typeface="Arial" panose="020B0604020202020204" pitchFamily="34" charset="0"/>
                        </a:rPr>
                        <a:t>=</a:t>
                      </a:r>
                      <a:r>
                        <a:rPr lang="en-US" sz="1600" dirty="0" err="1">
                          <a:ln>
                            <a:noFill/>
                          </a:ln>
                          <a:solidFill>
                            <a:schemeClr val="tx1"/>
                          </a:solidFill>
                          <a:effectLst/>
                          <a:latin typeface="Arial" panose="020B0604020202020204" pitchFamily="34" charset="0"/>
                          <a:cs typeface="Arial" panose="020B0604020202020204" pitchFamily="34" charset="0"/>
                        </a:rPr>
                        <a:t>reallongtermrateAll</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extLst>
                  <a:ext uri="{0D108BD9-81ED-4DB2-BD59-A6C34878D82A}">
                    <a16:rowId xmlns:a16="http://schemas.microsoft.com/office/drawing/2014/main" val="820248245"/>
                  </a:ext>
                </a:extLst>
              </a:tr>
              <a:tr h="303579">
                <a:tc>
                  <a:txBody>
                    <a:bodyPr/>
                    <a:lstStyle/>
                    <a:p>
                      <a:pPr marL="0" marR="0">
                        <a:spcBef>
                          <a:spcPts val="0"/>
                        </a:spcBef>
                        <a:spcAft>
                          <a:spcPts val="0"/>
                        </a:spcAft>
                      </a:pPr>
                      <a:r>
                        <a:rPr lang="en-US" sz="1600">
                          <a:ln>
                            <a:noFill/>
                          </a:ln>
                          <a:solidFill>
                            <a:schemeClr val="tx1"/>
                          </a:solidFill>
                          <a:effectLst/>
                          <a:latin typeface="Arial" panose="020B0604020202020204" pitchFamily="34" charset="0"/>
                          <a:cs typeface="Arial" panose="020B0604020202020204" pitchFamily="34" charset="0"/>
                        </a:rPr>
                        <a:t>GDP</a:t>
                      </a:r>
                      <a:endParaRPr lang="en-US" sz="18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X</a:t>
                      </a:r>
                      <a:r>
                        <a:rPr lang="en-US" sz="1600" baseline="-25000" dirty="0">
                          <a:ln>
                            <a:noFill/>
                          </a:ln>
                          <a:solidFill>
                            <a:schemeClr val="tx1"/>
                          </a:solidFill>
                          <a:effectLst/>
                          <a:latin typeface="Arial" panose="020B0604020202020204" pitchFamily="34" charset="0"/>
                          <a:cs typeface="Arial" panose="020B0604020202020204" pitchFamily="34" charset="0"/>
                        </a:rPr>
                        <a:t>3</a:t>
                      </a:r>
                      <a:endParaRPr lang="en-US" sz="1800" baseline="-250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a:ln>
                            <a:noFill/>
                          </a:ln>
                          <a:solidFill>
                            <a:schemeClr val="tx1"/>
                          </a:solidFill>
                          <a:effectLst/>
                          <a:latin typeface="Arial" panose="020B0604020202020204" pitchFamily="34" charset="0"/>
                          <a:cs typeface="Arial" panose="020B0604020202020204" pitchFamily="34" charset="0"/>
                        </a:rPr>
                        <a:t>3/29/21</a:t>
                      </a:r>
                      <a:endParaRPr lang="en-US" sz="18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https://</a:t>
                      </a:r>
                      <a:r>
                        <a:rPr lang="en-US" sz="1600" dirty="0" err="1">
                          <a:ln>
                            <a:noFill/>
                          </a:ln>
                          <a:solidFill>
                            <a:schemeClr val="tx1"/>
                          </a:solidFill>
                          <a:effectLst/>
                          <a:latin typeface="Arial" panose="020B0604020202020204" pitchFamily="34" charset="0"/>
                          <a:cs typeface="Arial" panose="020B0604020202020204" pitchFamily="34" charset="0"/>
                        </a:rPr>
                        <a:t>fred.stlouisfed.org</a:t>
                      </a:r>
                      <a:r>
                        <a:rPr lang="en-US" sz="1600" dirty="0">
                          <a:ln>
                            <a:noFill/>
                          </a:ln>
                          <a:solidFill>
                            <a:schemeClr val="tx1"/>
                          </a:solidFill>
                          <a:effectLst/>
                          <a:latin typeface="Arial" panose="020B0604020202020204" pitchFamily="34" charset="0"/>
                          <a:cs typeface="Arial" panose="020B0604020202020204" pitchFamily="34" charset="0"/>
                        </a:rPr>
                        <a:t>/graph/?g=cN69</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extLst>
                  <a:ext uri="{0D108BD9-81ED-4DB2-BD59-A6C34878D82A}">
                    <a16:rowId xmlns:a16="http://schemas.microsoft.com/office/drawing/2014/main" val="858316233"/>
                  </a:ext>
                </a:extLst>
              </a:tr>
              <a:tr h="303579">
                <a:tc>
                  <a:txBody>
                    <a:bodyPr/>
                    <a:lstStyle/>
                    <a:p>
                      <a:pPr marL="0" marR="0">
                        <a:spcBef>
                          <a:spcPts val="0"/>
                        </a:spcBef>
                        <a:spcAft>
                          <a:spcPts val="0"/>
                        </a:spcAft>
                      </a:pPr>
                      <a:r>
                        <a:rPr lang="en-US" sz="1600">
                          <a:ln>
                            <a:noFill/>
                          </a:ln>
                          <a:solidFill>
                            <a:schemeClr val="tx1"/>
                          </a:solidFill>
                          <a:effectLst/>
                          <a:latin typeface="Arial" panose="020B0604020202020204" pitchFamily="34" charset="0"/>
                          <a:cs typeface="Arial" panose="020B0604020202020204" pitchFamily="34" charset="0"/>
                        </a:rPr>
                        <a:t>Unemployment Data</a:t>
                      </a:r>
                      <a:endParaRPr lang="en-US" sz="18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X</a:t>
                      </a:r>
                      <a:r>
                        <a:rPr lang="en-US" sz="1600" baseline="-25000" dirty="0">
                          <a:ln>
                            <a:noFill/>
                          </a:ln>
                          <a:solidFill>
                            <a:schemeClr val="tx1"/>
                          </a:solidFill>
                          <a:effectLst/>
                          <a:latin typeface="Arial" panose="020B0604020202020204" pitchFamily="34" charset="0"/>
                          <a:cs typeface="Arial" panose="020B0604020202020204" pitchFamily="34" charset="0"/>
                        </a:rPr>
                        <a:t>4</a:t>
                      </a:r>
                      <a:endParaRPr lang="en-US" sz="1800" baseline="-250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a:ln>
                            <a:noFill/>
                          </a:ln>
                          <a:solidFill>
                            <a:schemeClr val="tx1"/>
                          </a:solidFill>
                          <a:effectLst/>
                          <a:latin typeface="Arial" panose="020B0604020202020204" pitchFamily="34" charset="0"/>
                          <a:cs typeface="Arial" panose="020B0604020202020204" pitchFamily="34" charset="0"/>
                        </a:rPr>
                        <a:t>3/29/21</a:t>
                      </a:r>
                      <a:endParaRPr lang="en-US" sz="18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https://</a:t>
                      </a:r>
                      <a:r>
                        <a:rPr lang="en-US" sz="1600" dirty="0" err="1">
                          <a:ln>
                            <a:noFill/>
                          </a:ln>
                          <a:solidFill>
                            <a:schemeClr val="tx1"/>
                          </a:solidFill>
                          <a:effectLst/>
                          <a:latin typeface="Arial" panose="020B0604020202020204" pitchFamily="34" charset="0"/>
                          <a:cs typeface="Arial" panose="020B0604020202020204" pitchFamily="34" charset="0"/>
                        </a:rPr>
                        <a:t>fred.stlouisfed.org</a:t>
                      </a:r>
                      <a:r>
                        <a:rPr lang="en-US" sz="1600" dirty="0">
                          <a:ln>
                            <a:noFill/>
                          </a:ln>
                          <a:solidFill>
                            <a:schemeClr val="tx1"/>
                          </a:solidFill>
                          <a:effectLst/>
                          <a:latin typeface="Arial" panose="020B0604020202020204" pitchFamily="34" charset="0"/>
                          <a:cs typeface="Arial" panose="020B0604020202020204" pitchFamily="34" charset="0"/>
                        </a:rPr>
                        <a:t>/series/UNRATE</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extLst>
                  <a:ext uri="{0D108BD9-81ED-4DB2-BD59-A6C34878D82A}">
                    <a16:rowId xmlns:a16="http://schemas.microsoft.com/office/drawing/2014/main" val="4073773337"/>
                  </a:ext>
                </a:extLst>
              </a:tr>
              <a:tr h="303579">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COVID Case Data</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X</a:t>
                      </a:r>
                      <a:r>
                        <a:rPr lang="en-US" sz="1600" baseline="-25000" dirty="0">
                          <a:ln>
                            <a:noFill/>
                          </a:ln>
                          <a:solidFill>
                            <a:schemeClr val="tx1"/>
                          </a:solidFill>
                          <a:effectLst/>
                          <a:latin typeface="Arial" panose="020B0604020202020204" pitchFamily="34" charset="0"/>
                          <a:cs typeface="Arial" panose="020B0604020202020204" pitchFamily="34" charset="0"/>
                        </a:rPr>
                        <a:t>5</a:t>
                      </a:r>
                      <a:endParaRPr lang="en-US" sz="1800" baseline="-250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a:ln>
                            <a:noFill/>
                          </a:ln>
                          <a:solidFill>
                            <a:schemeClr val="tx1"/>
                          </a:solidFill>
                          <a:effectLst/>
                          <a:latin typeface="Arial" panose="020B0604020202020204" pitchFamily="34" charset="0"/>
                          <a:cs typeface="Arial" panose="020B0604020202020204" pitchFamily="34" charset="0"/>
                        </a:rPr>
                        <a:t>3/29/21</a:t>
                      </a:r>
                      <a:endParaRPr lang="en-US" sz="18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tc>
                  <a:txBody>
                    <a:bodyPr/>
                    <a:lstStyle/>
                    <a:p>
                      <a:pPr marL="0" marR="0">
                        <a:spcBef>
                          <a:spcPts val="0"/>
                        </a:spcBef>
                        <a:spcAft>
                          <a:spcPts val="0"/>
                        </a:spcAft>
                      </a:pPr>
                      <a:r>
                        <a:rPr lang="en-US" sz="1600" dirty="0">
                          <a:ln>
                            <a:noFill/>
                          </a:ln>
                          <a:solidFill>
                            <a:schemeClr val="tx1"/>
                          </a:solidFill>
                          <a:effectLst/>
                          <a:latin typeface="Arial" panose="020B0604020202020204" pitchFamily="34" charset="0"/>
                          <a:cs typeface="Arial" panose="020B0604020202020204" pitchFamily="34" charset="0"/>
                        </a:rPr>
                        <a:t>https://</a:t>
                      </a:r>
                      <a:r>
                        <a:rPr lang="en-US" sz="1600" dirty="0" err="1">
                          <a:ln>
                            <a:noFill/>
                          </a:ln>
                          <a:solidFill>
                            <a:schemeClr val="tx1"/>
                          </a:solidFill>
                          <a:effectLst/>
                          <a:latin typeface="Arial" panose="020B0604020202020204" pitchFamily="34" charset="0"/>
                          <a:cs typeface="Arial" panose="020B0604020202020204" pitchFamily="34" charset="0"/>
                        </a:rPr>
                        <a:t>ourworldindata.org</a:t>
                      </a:r>
                      <a:r>
                        <a:rPr lang="en-US" sz="1600" dirty="0">
                          <a:ln>
                            <a:noFill/>
                          </a:ln>
                          <a:solidFill>
                            <a:schemeClr val="tx1"/>
                          </a:solidFill>
                          <a:effectLst/>
                          <a:latin typeface="Arial" panose="020B0604020202020204" pitchFamily="34" charset="0"/>
                          <a:cs typeface="Arial" panose="020B0604020202020204" pitchFamily="34" charset="0"/>
                        </a:rPr>
                        <a:t>/coronavirus/country/united-states</a:t>
                      </a:r>
                      <a:endParaRPr lang="en-US" sz="18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700" marR="12700" marT="12700" marB="63500">
                    <a:noFill/>
                  </a:tcPr>
                </a:tc>
                <a:extLst>
                  <a:ext uri="{0D108BD9-81ED-4DB2-BD59-A6C34878D82A}">
                    <a16:rowId xmlns:a16="http://schemas.microsoft.com/office/drawing/2014/main" val="724653387"/>
                  </a:ext>
                </a:extLst>
              </a:tr>
            </a:tbl>
          </a:graphicData>
        </a:graphic>
      </p:graphicFrame>
    </p:spTree>
    <p:extLst>
      <p:ext uri="{BB962C8B-B14F-4D97-AF65-F5344CB8AC3E}">
        <p14:creationId xmlns:p14="http://schemas.microsoft.com/office/powerpoint/2010/main" val="3990606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5C95-00CF-5A43-BEC6-265132219CE7}"/>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Initial Model Variables</a:t>
            </a:r>
          </a:p>
        </p:txBody>
      </p:sp>
      <p:sp>
        <p:nvSpPr>
          <p:cNvPr id="3" name="Content Placeholder 2">
            <a:extLst>
              <a:ext uri="{FF2B5EF4-FFF2-40B4-BE49-F238E27FC236}">
                <a16:creationId xmlns:a16="http://schemas.microsoft.com/office/drawing/2014/main" id="{E11AD47D-9045-A544-9126-8645B808A9DA}"/>
              </a:ext>
            </a:extLst>
          </p:cNvPr>
          <p:cNvSpPr>
            <a:spLocks noGrp="1"/>
          </p:cNvSpPr>
          <p:nvPr>
            <p:ph idx="1"/>
          </p:nvPr>
        </p:nvSpPr>
        <p:spPr>
          <a:xfrm>
            <a:off x="838200" y="1690688"/>
            <a:ext cx="10515600" cy="4351338"/>
          </a:xfrm>
        </p:spPr>
        <p:txBody>
          <a:bodyPr>
            <a:normAutofit/>
          </a:bodyPr>
          <a:lstStyle/>
          <a:p>
            <a:pPr lvl="0" fontAlgn="base"/>
            <a:r>
              <a:rPr lang="en-US" sz="2000" dirty="0"/>
              <a:t>Variable Y: NASDAQ Closing Value = Dependent Variable</a:t>
            </a:r>
          </a:p>
          <a:p>
            <a:pPr lvl="0" fontAlgn="base"/>
            <a:r>
              <a:rPr lang="en-US" sz="2000" dirty="0"/>
              <a:t>Variable X</a:t>
            </a:r>
            <a:r>
              <a:rPr lang="en-US" sz="2000" baseline="-25000" dirty="0"/>
              <a:t>1</a:t>
            </a:r>
            <a:r>
              <a:rPr lang="en-US" sz="2000" dirty="0"/>
              <a:t>: Interest Rates = Independent Variable</a:t>
            </a:r>
          </a:p>
          <a:p>
            <a:pPr lvl="0" fontAlgn="base"/>
            <a:r>
              <a:rPr lang="en-US" sz="2000" dirty="0"/>
              <a:t>Variable X</a:t>
            </a:r>
            <a:r>
              <a:rPr lang="en-US" sz="2000" baseline="-25000" dirty="0"/>
              <a:t>2</a:t>
            </a:r>
            <a:r>
              <a:rPr lang="en-US" sz="2000" dirty="0"/>
              <a:t>: Inflation= Independent Variable</a:t>
            </a:r>
          </a:p>
          <a:p>
            <a:pPr lvl="0" fontAlgn="base"/>
            <a:r>
              <a:rPr lang="en-US" sz="2000" dirty="0"/>
              <a:t>Variable X</a:t>
            </a:r>
            <a:r>
              <a:rPr lang="en-US" sz="2000" baseline="-25000" dirty="0"/>
              <a:t>3</a:t>
            </a:r>
            <a:r>
              <a:rPr lang="en-US" sz="2000" dirty="0"/>
              <a:t>: Gross Domestic Product (GDP) = Independent Variable</a:t>
            </a:r>
          </a:p>
          <a:p>
            <a:pPr lvl="0" fontAlgn="base"/>
            <a:r>
              <a:rPr lang="en-US" sz="2000" dirty="0"/>
              <a:t>Variable X</a:t>
            </a:r>
            <a:r>
              <a:rPr lang="en-US" sz="2000" baseline="-25000" dirty="0"/>
              <a:t>4</a:t>
            </a:r>
            <a:r>
              <a:rPr lang="en-US" sz="2000" dirty="0"/>
              <a:t>: National Unemployment Rates = Independent Variable</a:t>
            </a:r>
          </a:p>
          <a:p>
            <a:pPr lvl="0" fontAlgn="base"/>
            <a:r>
              <a:rPr lang="en-US" sz="2000" dirty="0"/>
              <a:t>Variable X</a:t>
            </a:r>
            <a:r>
              <a:rPr lang="en-US" sz="2000" baseline="-25000" dirty="0"/>
              <a:t>5</a:t>
            </a:r>
            <a:r>
              <a:rPr lang="en-US" sz="2000" dirty="0"/>
              <a:t>: Total Daily Number US COVID Cases = Independent Variable</a:t>
            </a: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6817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5C95-00CF-5A43-BEC6-265132219CE7}"/>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Hypothesis</a:t>
            </a:r>
          </a:p>
        </p:txBody>
      </p:sp>
      <p:sp>
        <p:nvSpPr>
          <p:cNvPr id="3" name="Content Placeholder 2">
            <a:extLst>
              <a:ext uri="{FF2B5EF4-FFF2-40B4-BE49-F238E27FC236}">
                <a16:creationId xmlns:a16="http://schemas.microsoft.com/office/drawing/2014/main" id="{E11AD47D-9045-A544-9126-8645B808A9DA}"/>
              </a:ext>
            </a:extLst>
          </p:cNvPr>
          <p:cNvSpPr>
            <a:spLocks noGrp="1"/>
          </p:cNvSpPr>
          <p:nvPr>
            <p:ph idx="1"/>
          </p:nvPr>
        </p:nvSpPr>
        <p:spPr>
          <a:xfrm>
            <a:off x="838200" y="1825625"/>
            <a:ext cx="10515600" cy="4351338"/>
          </a:xfrm>
        </p:spPr>
        <p:txBody>
          <a:bodyPr>
            <a:normAutofit/>
          </a:bodyPr>
          <a:lstStyle/>
          <a:p>
            <a:r>
              <a:rPr lang="en-US" sz="2000" dirty="0"/>
              <a:t>H</a:t>
            </a:r>
            <a:r>
              <a:rPr lang="en-US" sz="2000" baseline="-25000" dirty="0"/>
              <a:t>o</a:t>
            </a:r>
            <a:r>
              <a:rPr lang="en-US" sz="2000" dirty="0"/>
              <a:t>: COVID-19 did not affect the global markets such as NASDAQ Composite.</a:t>
            </a:r>
          </a:p>
          <a:p>
            <a:r>
              <a:rPr lang="en-US" sz="2000" dirty="0"/>
              <a:t>H</a:t>
            </a:r>
            <a:r>
              <a:rPr lang="en-US" sz="2000" baseline="-25000" dirty="0"/>
              <a:t>1</a:t>
            </a:r>
            <a:r>
              <a:rPr lang="en-US" sz="2000" dirty="0"/>
              <a:t>: COVID-19 did affect the global markets such as NASDAQ Composite.</a:t>
            </a: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9933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5C95-00CF-5A43-BEC6-265132219CE7}"/>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Model Development: Exploratory Data Analysis</a:t>
            </a:r>
          </a:p>
        </p:txBody>
      </p:sp>
      <p:sp>
        <p:nvSpPr>
          <p:cNvPr id="3" name="Content Placeholder 2">
            <a:extLst>
              <a:ext uri="{FF2B5EF4-FFF2-40B4-BE49-F238E27FC236}">
                <a16:creationId xmlns:a16="http://schemas.microsoft.com/office/drawing/2014/main" id="{E11AD47D-9045-A544-9126-8645B808A9DA}"/>
              </a:ext>
            </a:extLst>
          </p:cNvPr>
          <p:cNvSpPr>
            <a:spLocks noGrp="1"/>
          </p:cNvSpPr>
          <p:nvPr>
            <p:ph idx="1"/>
          </p:nvPr>
        </p:nvSpPr>
        <p:spPr>
          <a:xfrm>
            <a:off x="838200" y="1825625"/>
            <a:ext cx="10515600" cy="1603375"/>
          </a:xfrm>
        </p:spPr>
        <p:txBody>
          <a:bodyPr>
            <a:normAutofit fontScale="92500"/>
          </a:bodyPr>
          <a:lstStyle/>
          <a:p>
            <a:pPr marL="0" indent="0">
              <a:buNone/>
            </a:pPr>
            <a:r>
              <a:rPr lang="en-US" sz="2400" u="sng" dirty="0">
                <a:latin typeface="Arial" panose="020B0604020202020204" pitchFamily="34" charset="0"/>
                <a:cs typeface="Arial" panose="020B0604020202020204" pitchFamily="34" charset="0"/>
              </a:rPr>
              <a:t>Initial Linear Model</a:t>
            </a:r>
          </a:p>
          <a:p>
            <a:pPr marL="0" indent="0">
              <a:buNone/>
            </a:pPr>
            <a:endParaRPr lang="en-US" sz="2400" u="sng"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NASDAQ Closing Value= X</a:t>
            </a:r>
            <a:r>
              <a:rPr lang="en-US" sz="2400" baseline="-25000" dirty="0">
                <a:latin typeface="Arial" panose="020B0604020202020204" pitchFamily="34" charset="0"/>
                <a:cs typeface="Arial" panose="020B0604020202020204" pitchFamily="34" charset="0"/>
              </a:rPr>
              <a:t>1</a:t>
            </a:r>
            <a:r>
              <a:rPr lang="en-US" sz="2400" dirty="0">
                <a:latin typeface="Arial" panose="020B0604020202020204" pitchFamily="34" charset="0"/>
                <a:cs typeface="Arial" panose="020B0604020202020204" pitchFamily="34" charset="0"/>
              </a:rPr>
              <a:t> (Interest Rates) + X</a:t>
            </a:r>
            <a:r>
              <a:rPr lang="en-US" sz="2400" baseline="-25000" dirty="0">
                <a:latin typeface="Arial" panose="020B0604020202020204" pitchFamily="34" charset="0"/>
                <a:cs typeface="Arial" panose="020B0604020202020204" pitchFamily="34" charset="0"/>
              </a:rPr>
              <a:t>2</a:t>
            </a:r>
            <a:r>
              <a:rPr lang="en-US" sz="2400" dirty="0">
                <a:latin typeface="Arial" panose="020B0604020202020204" pitchFamily="34" charset="0"/>
                <a:cs typeface="Arial" panose="020B0604020202020204" pitchFamily="34" charset="0"/>
              </a:rPr>
              <a:t> (Inflation Rates) + X</a:t>
            </a:r>
            <a:r>
              <a:rPr lang="en-US" sz="2400" baseline="-25000" dirty="0">
                <a:latin typeface="Arial" panose="020B0604020202020204" pitchFamily="34" charset="0"/>
                <a:cs typeface="Arial" panose="020B0604020202020204" pitchFamily="34" charset="0"/>
              </a:rPr>
              <a:t>3</a:t>
            </a:r>
            <a:r>
              <a:rPr lang="en-US" sz="2400" dirty="0">
                <a:latin typeface="Arial" panose="020B0604020202020204" pitchFamily="34" charset="0"/>
                <a:cs typeface="Arial" panose="020B0604020202020204" pitchFamily="34" charset="0"/>
              </a:rPr>
              <a:t> (GDP Rate) + X</a:t>
            </a:r>
            <a:r>
              <a:rPr lang="en-US" sz="2400" baseline="-25000" dirty="0">
                <a:latin typeface="Arial" panose="020B0604020202020204" pitchFamily="34" charset="0"/>
                <a:cs typeface="Arial" panose="020B0604020202020204" pitchFamily="34" charset="0"/>
              </a:rPr>
              <a:t>4</a:t>
            </a:r>
            <a:r>
              <a:rPr lang="en-US" sz="2400" dirty="0">
                <a:latin typeface="Arial" panose="020B0604020202020204" pitchFamily="34" charset="0"/>
                <a:cs typeface="Arial" panose="020B0604020202020204" pitchFamily="34" charset="0"/>
              </a:rPr>
              <a:t> (Unemployment Rates) + X</a:t>
            </a:r>
            <a:r>
              <a:rPr lang="en-US" sz="2400" baseline="-25000" dirty="0">
                <a:latin typeface="Arial" panose="020B0604020202020204" pitchFamily="34" charset="0"/>
                <a:cs typeface="Arial" panose="020B0604020202020204" pitchFamily="34" charset="0"/>
              </a:rPr>
              <a:t>5</a:t>
            </a:r>
            <a:r>
              <a:rPr lang="en-US" sz="2400" dirty="0">
                <a:latin typeface="Arial" panose="020B0604020202020204" pitchFamily="34" charset="0"/>
                <a:cs typeface="Arial" panose="020B0604020202020204" pitchFamily="34" charset="0"/>
              </a:rPr>
              <a:t> (Number of New COVID Cases)</a:t>
            </a:r>
          </a:p>
          <a:p>
            <a:pPr marL="0" indent="0">
              <a:buNone/>
            </a:pP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1799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5C95-00CF-5A43-BEC6-265132219CE7}"/>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Model Development: Exploratory Data Analysis</a:t>
            </a:r>
          </a:p>
        </p:txBody>
      </p:sp>
      <p:sp>
        <p:nvSpPr>
          <p:cNvPr id="3" name="Content Placeholder 2">
            <a:extLst>
              <a:ext uri="{FF2B5EF4-FFF2-40B4-BE49-F238E27FC236}">
                <a16:creationId xmlns:a16="http://schemas.microsoft.com/office/drawing/2014/main" id="{E11AD47D-9045-A544-9126-8645B808A9DA}"/>
              </a:ext>
            </a:extLst>
          </p:cNvPr>
          <p:cNvSpPr>
            <a:spLocks noGrp="1"/>
          </p:cNvSpPr>
          <p:nvPr>
            <p:ph idx="1"/>
          </p:nvPr>
        </p:nvSpPr>
        <p:spPr>
          <a:xfrm>
            <a:off x="6245352" y="1971929"/>
            <a:ext cx="5946648" cy="4351338"/>
          </a:xfrm>
        </p:spPr>
        <p:txBody>
          <a:bodyPr>
            <a:normAutofit fontScale="47500" lnSpcReduction="20000"/>
          </a:bodyPr>
          <a:lstStyle/>
          <a:p>
            <a:pPr latinLnBrk="1"/>
            <a:r>
              <a:rPr lang="en-US" b="1" dirty="0"/>
              <a:t>Data Summary 1: NASDAQ Closing Model </a:t>
            </a:r>
            <a:endParaRPr lang="en-US" dirty="0"/>
          </a:p>
          <a:p>
            <a:pPr latinLnBrk="1"/>
            <a:r>
              <a:rPr lang="en-US" dirty="0"/>
              <a:t>summary(</a:t>
            </a:r>
            <a:r>
              <a:rPr lang="en-US" dirty="0" err="1"/>
              <a:t>marketLM</a:t>
            </a:r>
            <a:r>
              <a:rPr lang="en-US" dirty="0"/>
              <a:t>)</a:t>
            </a:r>
          </a:p>
          <a:p>
            <a:pPr latinLnBrk="1"/>
            <a:r>
              <a:rPr lang="en-US" dirty="0"/>
              <a:t>## </a:t>
            </a:r>
            <a:br>
              <a:rPr lang="en-US" dirty="0"/>
            </a:br>
            <a:r>
              <a:rPr lang="en-US" dirty="0"/>
              <a:t>## Call:</a:t>
            </a:r>
            <a:br>
              <a:rPr lang="en-US" dirty="0"/>
            </a:br>
            <a:r>
              <a:rPr lang="en-US" dirty="0"/>
              <a:t>## </a:t>
            </a:r>
            <a:r>
              <a:rPr lang="en-US" dirty="0" err="1"/>
              <a:t>lm</a:t>
            </a:r>
            <a:r>
              <a:rPr lang="en-US" dirty="0"/>
              <a:t>(formula = </a:t>
            </a:r>
            <a:r>
              <a:rPr lang="en-US" dirty="0" err="1"/>
              <a:t>nasdaq$Close</a:t>
            </a:r>
            <a:r>
              <a:rPr lang="en-US" dirty="0"/>
              <a:t> ~ </a:t>
            </a:r>
            <a:r>
              <a:rPr lang="en-US" dirty="0" err="1"/>
              <a:t>interestRates$Rate</a:t>
            </a:r>
            <a:r>
              <a:rPr lang="en-US" dirty="0"/>
              <a:t> + </a:t>
            </a:r>
            <a:r>
              <a:rPr lang="en-US" dirty="0" err="1"/>
              <a:t>inflationRate$Rate</a:t>
            </a:r>
            <a:r>
              <a:rPr lang="en-US" dirty="0"/>
              <a:t> + </a:t>
            </a:r>
            <a:br>
              <a:rPr lang="en-US" dirty="0"/>
            </a:br>
            <a:r>
              <a:rPr lang="en-US" dirty="0"/>
              <a:t>##     GDP$`GDP Rate` + </a:t>
            </a:r>
            <a:r>
              <a:rPr lang="en-US" dirty="0" err="1"/>
              <a:t>unemploymentRate$Rate</a:t>
            </a:r>
            <a:r>
              <a:rPr lang="en-US" dirty="0"/>
              <a:t> + </a:t>
            </a:r>
            <a:r>
              <a:rPr lang="en-US" dirty="0" err="1"/>
              <a:t>COVID$new_cases</a:t>
            </a:r>
            <a:r>
              <a:rPr lang="en-US" dirty="0"/>
              <a:t>)</a:t>
            </a:r>
            <a:br>
              <a:rPr lang="en-US" dirty="0"/>
            </a:br>
            <a:r>
              <a:rPr lang="en-US" dirty="0"/>
              <a:t>## </a:t>
            </a:r>
            <a:br>
              <a:rPr lang="en-US" dirty="0"/>
            </a:br>
            <a:r>
              <a:rPr lang="en-US" dirty="0"/>
              <a:t>## Residuals:</a:t>
            </a:r>
            <a:br>
              <a:rPr lang="en-US" dirty="0"/>
            </a:br>
            <a:r>
              <a:rPr lang="en-US" dirty="0"/>
              <a:t>##      Min       1Q   Median       3Q      Max </a:t>
            </a:r>
            <a:br>
              <a:rPr lang="en-US" dirty="0"/>
            </a:br>
            <a:r>
              <a:rPr lang="en-US" dirty="0"/>
              <a:t>## -3147.16  -447.47   -64.91   598.31  2178.98 </a:t>
            </a:r>
            <a:br>
              <a:rPr lang="en-US" dirty="0"/>
            </a:br>
            <a:r>
              <a:rPr lang="en-US" dirty="0"/>
              <a:t>## </a:t>
            </a:r>
            <a:br>
              <a:rPr lang="en-US" dirty="0"/>
            </a:br>
            <a:r>
              <a:rPr lang="en-US" dirty="0"/>
              <a:t>## Coefficients:</a:t>
            </a:r>
            <a:br>
              <a:rPr lang="en-US" dirty="0"/>
            </a:br>
            <a:r>
              <a:rPr lang="en-US" dirty="0"/>
              <a:t>##                         Estimate Std. Error t value </a:t>
            </a:r>
            <a:r>
              <a:rPr lang="en-US" dirty="0" err="1"/>
              <a:t>Pr</a:t>
            </a:r>
            <a:r>
              <a:rPr lang="en-US" dirty="0"/>
              <a:t>(&gt;|t|)    </a:t>
            </a:r>
            <a:br>
              <a:rPr lang="en-US" dirty="0"/>
            </a:br>
            <a:r>
              <a:rPr lang="en-US" dirty="0"/>
              <a:t>## (Intercept)            1.589e+04  3.960e+02  40.137  &lt; 2e-16 ***</a:t>
            </a:r>
            <a:br>
              <a:rPr lang="en-US" dirty="0"/>
            </a:br>
            <a:r>
              <a:rPr lang="en-US" dirty="0"/>
              <a:t>## </a:t>
            </a:r>
            <a:r>
              <a:rPr lang="en-US" dirty="0" err="1"/>
              <a:t>interestRates$Rate</a:t>
            </a:r>
            <a:r>
              <a:rPr lang="en-US" dirty="0"/>
              <a:t>    -3.234e+03  3.548e+02  -9.117  &lt; 2e-16 ***</a:t>
            </a:r>
            <a:br>
              <a:rPr lang="en-US" dirty="0"/>
            </a:br>
            <a:r>
              <a:rPr lang="en-US" dirty="0"/>
              <a:t>## </a:t>
            </a:r>
            <a:r>
              <a:rPr lang="en-US" dirty="0" err="1"/>
              <a:t>inflationRate$Rate</a:t>
            </a:r>
            <a:r>
              <a:rPr lang="en-US" dirty="0"/>
              <a:t>    -8.145e+02  2.201e+02  -3.701 0.000255 ***</a:t>
            </a:r>
            <a:br>
              <a:rPr lang="en-US" dirty="0"/>
            </a:br>
            <a:r>
              <a:rPr lang="en-US" dirty="0"/>
              <a:t>## GDP$`GDP Rate`        -6.731e+02  6.444e+01 -10.446  &lt; 2e-16 ***</a:t>
            </a:r>
            <a:br>
              <a:rPr lang="en-US" dirty="0"/>
            </a:br>
            <a:r>
              <a:rPr lang="en-US" dirty="0"/>
              <a:t>## </a:t>
            </a:r>
            <a:r>
              <a:rPr lang="en-US" dirty="0" err="1"/>
              <a:t>unemploymentRate$Rate</a:t>
            </a:r>
            <a:r>
              <a:rPr lang="en-US" dirty="0"/>
              <a:t> -6.928e+02  4.201e+01 -16.492  &lt; 2e-16 ***</a:t>
            </a:r>
            <a:br>
              <a:rPr lang="en-US" dirty="0"/>
            </a:br>
            <a:r>
              <a:rPr lang="en-US" dirty="0"/>
              <a:t>## </a:t>
            </a:r>
            <a:r>
              <a:rPr lang="en-US" dirty="0" err="1"/>
              <a:t>COVID$new_cases</a:t>
            </a:r>
            <a:r>
              <a:rPr lang="en-US" dirty="0"/>
              <a:t>        5.327e-03  1.055e-03   5.051  7.6e-07 ***</a:t>
            </a:r>
            <a:br>
              <a:rPr lang="en-US" dirty="0"/>
            </a:br>
            <a:r>
              <a:rPr lang="en-US" dirty="0"/>
              <a:t>## ---</a:t>
            </a:r>
            <a:br>
              <a:rPr lang="en-US" dirty="0"/>
            </a:br>
            <a:r>
              <a:rPr lang="en-US" dirty="0"/>
              <a:t>## </a:t>
            </a:r>
            <a:r>
              <a:rPr lang="en-US" dirty="0" err="1"/>
              <a:t>Signif</a:t>
            </a:r>
            <a:r>
              <a:rPr lang="en-US" dirty="0"/>
              <a:t>. codes:  0 '***' 0.001 '**' 0.01 '*' 0.05 '.' 0.1 ' ' 1</a:t>
            </a:r>
            <a:br>
              <a:rPr lang="en-US" dirty="0"/>
            </a:br>
            <a:r>
              <a:rPr lang="en-US" dirty="0"/>
              <a:t>## </a:t>
            </a:r>
            <a:br>
              <a:rPr lang="en-US" dirty="0"/>
            </a:br>
            <a:r>
              <a:rPr lang="en-US" dirty="0"/>
              <a:t>## Residual standard error: 867 on 305 degrees of freedom</a:t>
            </a:r>
            <a:br>
              <a:rPr lang="en-US" dirty="0"/>
            </a:br>
            <a:r>
              <a:rPr lang="en-US" dirty="0"/>
              <a:t>## Multiple R-squared:  0.7765, Adjusted R-squared:  0.7728 </a:t>
            </a:r>
            <a:br>
              <a:rPr lang="en-US" dirty="0"/>
            </a:br>
            <a:r>
              <a:rPr lang="en-US" dirty="0"/>
              <a:t>## F-statistic: 211.9 on 5 and 305 DF,  p-value: &lt; 2.2e-16</a:t>
            </a:r>
          </a:p>
          <a:p>
            <a:endParaRPr lang="en-US"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10EA312-D13C-A443-BCDA-D2CA9BA8866B}"/>
              </a:ext>
            </a:extLst>
          </p:cNvPr>
          <p:cNvSpPr/>
          <p:nvPr/>
        </p:nvSpPr>
        <p:spPr>
          <a:xfrm>
            <a:off x="557784" y="1986470"/>
            <a:ext cx="5687568" cy="1600438"/>
          </a:xfrm>
          <a:prstGeom prst="rect">
            <a:avLst/>
          </a:prstGeom>
        </p:spPr>
        <p:txBody>
          <a:bodyPr wrap="square">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Data Summary : NASDAQ Closing Model.  What we see is that the p-value for all of the variables in the equation are all less than 0.05. This means that they are statistically significant in this relationship.  However, when we look at the R2 value, it is 0.7765 which means that the model is not as strong as we would like it to be.  This is a clue that we will need to conduct further tests on this data set to fully determine how to make the model stronger.</a:t>
            </a:r>
          </a:p>
        </p:txBody>
      </p:sp>
    </p:spTree>
    <p:extLst>
      <p:ext uri="{BB962C8B-B14F-4D97-AF65-F5344CB8AC3E}">
        <p14:creationId xmlns:p14="http://schemas.microsoft.com/office/powerpoint/2010/main" val="3401963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2009</TotalTime>
  <Words>2571</Words>
  <Application>Microsoft Office PowerPoint</Application>
  <PresentationFormat>Widescreen</PresentationFormat>
  <Paragraphs>167</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COVID vs NASDAQ COMPOSITE</vt:lpstr>
      <vt:lpstr>Background</vt:lpstr>
      <vt:lpstr>Model Development: Initial Evaluation and Data Analysis Plan</vt:lpstr>
      <vt:lpstr>Research Questions</vt:lpstr>
      <vt:lpstr>Data Description and Data Resources</vt:lpstr>
      <vt:lpstr>Initial Model Variables</vt:lpstr>
      <vt:lpstr>Hypothesis</vt:lpstr>
      <vt:lpstr>Model Development: Exploratory Data Analysis</vt:lpstr>
      <vt:lpstr>Model Development: Exploratory Data Analysis</vt:lpstr>
      <vt:lpstr>Model Development:Diagnostics</vt:lpstr>
      <vt:lpstr>Model Development: Diagnostic Continued</vt:lpstr>
      <vt:lpstr>Model Development: Multicollinearity</vt:lpstr>
      <vt:lpstr>Model Development: Performance Comparison</vt:lpstr>
      <vt:lpstr>Model Development: Performance Comparison</vt:lpstr>
      <vt:lpstr>Model Development: Performance Comparison</vt:lpstr>
      <vt:lpstr>Model Development: Performance Comparison</vt:lpstr>
      <vt:lpstr>Model Development: Performance Comparison</vt:lpstr>
      <vt:lpstr>Model Validity Comparison</vt:lpstr>
      <vt:lpstr>Conclusion</vt:lpstr>
      <vt:lpstr>Discussion</vt:lpstr>
      <vt:lpstr>Limitations</vt:lpstr>
      <vt:lpstr>Future Work</vt:lpstr>
      <vt:lpstr>Data Resources</vt:lpstr>
      <vt:lpstr>Research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Wolberg</dc:creator>
  <cp:lastModifiedBy>Wolberg, Sarah</cp:lastModifiedBy>
  <cp:revision>46</cp:revision>
  <dcterms:created xsi:type="dcterms:W3CDTF">2021-05-04T09:35:42Z</dcterms:created>
  <dcterms:modified xsi:type="dcterms:W3CDTF">2024-08-09T18:02:45Z</dcterms:modified>
</cp:coreProperties>
</file>